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sldIdLst>
    <p:sldId id="365" r:id="rId2"/>
    <p:sldId id="404" r:id="rId3"/>
    <p:sldId id="411" r:id="rId4"/>
    <p:sldId id="438" r:id="rId5"/>
    <p:sldId id="413" r:id="rId6"/>
    <p:sldId id="412" r:id="rId7"/>
    <p:sldId id="441" r:id="rId8"/>
    <p:sldId id="440" r:id="rId9"/>
    <p:sldId id="442" r:id="rId10"/>
    <p:sldId id="444" r:id="rId11"/>
    <p:sldId id="445" r:id="rId12"/>
    <p:sldId id="415" r:id="rId13"/>
    <p:sldId id="447" r:id="rId14"/>
    <p:sldId id="450" r:id="rId15"/>
    <p:sldId id="451" r:id="rId16"/>
    <p:sldId id="452" r:id="rId17"/>
    <p:sldId id="453" r:id="rId18"/>
    <p:sldId id="455" r:id="rId19"/>
    <p:sldId id="454" r:id="rId20"/>
    <p:sldId id="456" r:id="rId21"/>
    <p:sldId id="457" r:id="rId22"/>
    <p:sldId id="416" r:id="rId23"/>
    <p:sldId id="458" r:id="rId24"/>
    <p:sldId id="420" r:id="rId25"/>
    <p:sldId id="419" r:id="rId26"/>
    <p:sldId id="459" r:id="rId27"/>
    <p:sldId id="421" r:id="rId28"/>
    <p:sldId id="460" r:id="rId29"/>
    <p:sldId id="422" r:id="rId30"/>
    <p:sldId id="461" r:id="rId31"/>
    <p:sldId id="423" r:id="rId32"/>
    <p:sldId id="462" r:id="rId33"/>
    <p:sldId id="467" r:id="rId34"/>
    <p:sldId id="468" r:id="rId35"/>
    <p:sldId id="469" r:id="rId36"/>
    <p:sldId id="471" r:id="rId37"/>
    <p:sldId id="417" r:id="rId38"/>
    <p:sldId id="409" r:id="rId39"/>
    <p:sldId id="418" r:id="rId40"/>
    <p:sldId id="430" r:id="rId41"/>
    <p:sldId id="431" r:id="rId42"/>
    <p:sldId id="432" r:id="rId43"/>
    <p:sldId id="463" r:id="rId44"/>
  </p:sldIdLst>
  <p:sldSz cx="9144000" cy="5143500" type="screen16x9"/>
  <p:notesSz cx="6858000" cy="9144000"/>
  <p:embeddedFontLst>
    <p:embeddedFont>
      <p:font typeface="Leelawadee UI" pitchFamily="34" charset="-34"/>
      <p:regular r:id="rId46"/>
      <p:bold r:id="rId47"/>
    </p:embeddedFont>
    <p:embeddedFont>
      <p:font typeface="Cambria Math" pitchFamily="18" charset="0"/>
      <p:regular r:id="rId48"/>
    </p:embeddedFont>
    <p:embeddedFont>
      <p:font typeface="Avenir Black" charset="0"/>
      <p:bold r:id="rId49"/>
      <p:italic r:id="rId50"/>
      <p:boldItalic r:id="rId51"/>
    </p:embeddedFont>
    <p:embeddedFont>
      <p:font typeface="Microsoft YaHei" pitchFamily="34" charset="-122"/>
      <p:regular r:id="rId52"/>
      <p:bold r:id="rId53"/>
    </p:embeddedFont>
    <p:embeddedFont>
      <p:font typeface="Avenir Book" charset="0"/>
      <p:regular r:id="rId54"/>
      <p:italic r:id="rId55"/>
    </p:embeddedFont>
    <p:embeddedFont>
      <p:font typeface="Calibri" pitchFamily="34" charset="0"/>
      <p:regular r:id="rId56"/>
      <p:bold r:id="rId57"/>
      <p:italic r:id="rId58"/>
      <p:boldItalic r:id="rId59"/>
    </p:embeddedFont>
    <p:embeddedFont>
      <p:font typeface="Rockwell Condensed" pitchFamily="18" charset="0"/>
      <p:regular r:id="rId60"/>
      <p:bold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6B6B"/>
    <a:srgbClr val="E0E0E0"/>
    <a:srgbClr val="FDDBC7"/>
    <a:srgbClr val="D6604D"/>
    <a:srgbClr val="F4A582"/>
    <a:srgbClr val="BBBBBB"/>
    <a:srgbClr val="C9A6E4"/>
    <a:srgbClr val="28B191"/>
    <a:srgbClr val="0D907B"/>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6" autoAdjust="0"/>
    <p:restoredTop sz="77124" autoAdjust="0"/>
  </p:normalViewPr>
  <p:slideViewPr>
    <p:cSldViewPr snapToGrid="0" snapToObjects="1">
      <p:cViewPr>
        <p:scale>
          <a:sx n="137" d="100"/>
          <a:sy n="137" d="100"/>
        </p:scale>
        <p:origin x="-864"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58FB01-E6DA-B647-B7E2-41B540F180CE}" type="datetimeFigureOut">
              <a:rPr lang="en-US" smtClean="0"/>
              <a:t>7/18/2022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696749-FDCE-D249-B058-7727A153317F}" type="slidenum">
              <a:rPr lang="en-US" smtClean="0"/>
              <a:t>‹#›</a:t>
            </a:fld>
            <a:endParaRPr lang="en-US"/>
          </a:p>
        </p:txBody>
      </p:sp>
    </p:spTree>
    <p:extLst>
      <p:ext uri="{BB962C8B-B14F-4D97-AF65-F5344CB8AC3E}">
        <p14:creationId xmlns:p14="http://schemas.microsoft.com/office/powerpoint/2010/main" val="7059431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springdel.com/" TargetMode="External"/><Relationship Id="rId3" Type="http://schemas.openxmlformats.org/officeDocument/2006/relationships/hyperlink" Target="https://www.discreetai.com/" TargetMode="External"/><Relationship Id="rId7" Type="http://schemas.openxmlformats.org/officeDocument/2006/relationships/hyperlink" Target="https://edgedelta.com/" TargetMode="External"/><Relationship Id="rId12" Type="http://schemas.openxmlformats.org/officeDocument/2006/relationships/hyperlink" Target="https://www.s20.ai/"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owkin.com/" TargetMode="External"/><Relationship Id="rId11" Type="http://schemas.openxmlformats.org/officeDocument/2006/relationships/hyperlink" Target="https://github.com/WeBankFinTech/Eggroll" TargetMode="External"/><Relationship Id="rId5" Type="http://schemas.openxmlformats.org/officeDocument/2006/relationships/hyperlink" Target="https://www.xain.io/" TargetMode="External"/><Relationship Id="rId10" Type="http://schemas.openxmlformats.org/officeDocument/2006/relationships/hyperlink" Target="https://fate.fedai.org/" TargetMode="External"/><Relationship Id="rId4" Type="http://schemas.openxmlformats.org/officeDocument/2006/relationships/hyperlink" Target="https://doc.ai/" TargetMode="External"/><Relationship Id="rId9" Type="http://schemas.openxmlformats.org/officeDocument/2006/relationships/hyperlink" Target="https://symetry.net/"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springdel.com/" TargetMode="External"/><Relationship Id="rId3" Type="http://schemas.openxmlformats.org/officeDocument/2006/relationships/hyperlink" Target="https://www.discreetai.com/" TargetMode="External"/><Relationship Id="rId7" Type="http://schemas.openxmlformats.org/officeDocument/2006/relationships/hyperlink" Target="https://edgedelta.com/" TargetMode="External"/><Relationship Id="rId12" Type="http://schemas.openxmlformats.org/officeDocument/2006/relationships/hyperlink" Target="https://www.s20.ai/"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owkin.com/" TargetMode="External"/><Relationship Id="rId11" Type="http://schemas.openxmlformats.org/officeDocument/2006/relationships/hyperlink" Target="https://github.com/WeBankFinTech/Eggroll" TargetMode="External"/><Relationship Id="rId5" Type="http://schemas.openxmlformats.org/officeDocument/2006/relationships/hyperlink" Target="https://www.xain.io/" TargetMode="External"/><Relationship Id="rId10" Type="http://schemas.openxmlformats.org/officeDocument/2006/relationships/hyperlink" Target="https://fate.fedai.org/" TargetMode="External"/><Relationship Id="rId4" Type="http://schemas.openxmlformats.org/officeDocument/2006/relationships/hyperlink" Target="https://doc.ai/" TargetMode="External"/><Relationship Id="rId9" Type="http://schemas.openxmlformats.org/officeDocument/2006/relationships/hyperlink" Target="https://symetry.ne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92068" y="4355301"/>
            <a:ext cx="5536550" cy="4126073"/>
          </a:xfrm>
          <a:prstGeom prst="rect">
            <a:avLst/>
          </a:prstGeom>
        </p:spPr>
        <p:txBody>
          <a:bodyPr lIns="90702" tIns="45351" rIns="90702" bIns="45351"/>
          <a:lstStyle/>
          <a:p>
            <a:pPr>
              <a:spcBef>
                <a:spcPts val="592"/>
              </a:spcBef>
              <a:spcAft>
                <a:spcPts val="592"/>
              </a:spcAft>
            </a:pPr>
            <a:r>
              <a:rPr lang="en-US" sz="1400" dirty="0" smtClean="0"/>
              <a:t>Color theme: https://colorbrewer2.org/?type=diverging&amp;scheme=RdGy&amp;n=9</a:t>
            </a:r>
          </a:p>
          <a:p>
            <a:pPr>
              <a:spcBef>
                <a:spcPts val="592"/>
              </a:spcBef>
              <a:spcAft>
                <a:spcPts val="592"/>
              </a:spcAft>
            </a:pPr>
            <a:endParaRPr lang="en-US" sz="1400" dirty="0"/>
          </a:p>
        </p:txBody>
      </p:sp>
      <p:sp>
        <p:nvSpPr>
          <p:cNvPr id="4" name="Slide Number Placeholder 3"/>
          <p:cNvSpPr>
            <a:spLocks noGrp="1"/>
          </p:cNvSpPr>
          <p:nvPr>
            <p:ph type="sldNum" sz="quarter" idx="10"/>
          </p:nvPr>
        </p:nvSpPr>
        <p:spPr/>
        <p:txBody>
          <a:bodyPr/>
          <a:lstStyle/>
          <a:p>
            <a:fld id="{F2ABBF1E-9048-4C47-8D2D-1D215F65F24A}"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1417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10</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11</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pPr>
            <a:endParaRPr lang="en-US" sz="1200" dirty="0" smtClean="0">
              <a:latin typeface="Avenir Book"/>
            </a:endParaRPr>
          </a:p>
          <a:p>
            <a:r>
              <a:rPr lang="en-US" sz="1200" dirty="0" smtClean="0">
                <a:latin typeface="Avenir Book"/>
              </a:rPr>
              <a:t>In the case of the finite number of clients and local data points - </a:t>
            </a:r>
            <a:r>
              <a:rPr lang="en-US" sz="1200" i="1" dirty="0" smtClean="0">
                <a:latin typeface="Avenir Book"/>
              </a:rPr>
              <a:t>global</a:t>
            </a:r>
            <a:r>
              <a:rPr lang="en-US" sz="1200" dirty="0" smtClean="0">
                <a:latin typeface="Avenir Book"/>
              </a:rPr>
              <a:t> and </a:t>
            </a:r>
            <a:r>
              <a:rPr lang="en-US" sz="1200" i="1" dirty="0" smtClean="0">
                <a:latin typeface="Avenir Book"/>
              </a:rPr>
              <a:t>local</a:t>
            </a:r>
            <a:r>
              <a:rPr lang="en-US" sz="1200" dirty="0" smtClean="0">
                <a:latin typeface="Avenir Book"/>
              </a:rPr>
              <a:t> objective losses can be written in form of </a:t>
            </a:r>
            <a:r>
              <a:rPr lang="it-IT" sz="1200" dirty="0" smtClean="0">
                <a:latin typeface="Avenir Book"/>
              </a:rPr>
              <a:t>approximate solution</a:t>
            </a:r>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12</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13</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14</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15</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16</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17</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18</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19</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Gentle Introduction into Federated Learning. What is, why it is interesting. </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Define in easy way. (Talk about Examples) (30 seconds)</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a:t>
            </a:fld>
            <a:endParaRPr lang="en-US"/>
          </a:p>
        </p:txBody>
      </p:sp>
    </p:spTree>
    <p:extLst>
      <p:ext uri="{BB962C8B-B14F-4D97-AF65-F5344CB8AC3E}">
        <p14:creationId xmlns:p14="http://schemas.microsoft.com/office/powerpoint/2010/main" val="2018290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20</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This algorithm captures all opt. methods from</a:t>
            </a:r>
            <a:r>
              <a:rPr lang="en-US" baseline="0" dirty="0" smtClean="0"/>
              <a:t> literature.</a:t>
            </a:r>
          </a:p>
          <a:p>
            <a:r>
              <a:rPr lang="en-US" baseline="0" dirty="0" smtClean="0"/>
              <a:t>Make it wider</a:t>
            </a:r>
          </a:p>
          <a:p>
            <a:endParaRPr lang="en-US" baseline="0" dirty="0" smtClean="0"/>
          </a:p>
          <a:p>
            <a:r>
              <a:rPr lang="en-US" baseline="0" dirty="0" smtClean="0"/>
              <a:t>Remove first line from Algorithm, node needed.</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21</a:t>
            </a:fld>
            <a:endParaRPr lang="en-US"/>
          </a:p>
        </p:txBody>
      </p:sp>
    </p:spTree>
    <p:extLst>
      <p:ext uri="{BB962C8B-B14F-4D97-AF65-F5344CB8AC3E}">
        <p14:creationId xmlns:p14="http://schemas.microsoft.com/office/powerpoint/2010/main" val="3598498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ook"/>
              </a:rPr>
              <a:t> The GUI interface is used to:</a:t>
            </a:r>
          </a:p>
          <a:p>
            <a:pPr marL="285750" indent="-285750">
              <a:buFontTx/>
              <a:buChar char="-"/>
            </a:pPr>
            <a:r>
              <a:rPr lang="en-US" sz="1200" dirty="0" smtClean="0">
                <a:latin typeface="Avenir Book"/>
              </a:rPr>
              <a:t>Launch, Save, Analyze results of experiments</a:t>
            </a:r>
          </a:p>
          <a:p>
            <a:pPr marL="285750" indent="-285750">
              <a:buFontTx/>
              <a:buChar char="-"/>
            </a:pPr>
            <a:r>
              <a:rPr lang="en-US" sz="1200" dirty="0" smtClean="0">
                <a:latin typeface="Avenir Book"/>
              </a:rPr>
              <a:t>Specify compute resources in a nice form</a:t>
            </a:r>
          </a:p>
          <a:p>
            <a:pPr marL="285750" indent="-285750">
              <a:buFontTx/>
              <a:buChar char="-"/>
            </a:pPr>
            <a:r>
              <a:rPr lang="en-US" sz="1200" dirty="0" smtClean="0">
                <a:latin typeface="Avenir Book"/>
              </a:rPr>
              <a:t>Organize work under experiment</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22</a:t>
            </a:fld>
            <a:endParaRPr lang="en-US"/>
          </a:p>
        </p:txBody>
      </p:sp>
    </p:spTree>
    <p:extLst>
      <p:ext uri="{BB962C8B-B14F-4D97-AF65-F5344CB8AC3E}">
        <p14:creationId xmlns:p14="http://schemas.microsoft.com/office/powerpoint/2010/main" val="2176589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ook"/>
              </a:rPr>
              <a:t> The CLI interface is used to:</a:t>
            </a:r>
          </a:p>
          <a:p>
            <a:pPr marL="285750" indent="-285750">
              <a:buFontTx/>
              <a:buChar char="-"/>
            </a:pPr>
            <a:r>
              <a:rPr lang="en-US" sz="1200" dirty="0" smtClean="0">
                <a:latin typeface="Avenir Book"/>
              </a:rPr>
              <a:t>Instantiate remote workers</a:t>
            </a:r>
          </a:p>
          <a:p>
            <a:pPr marL="285750" indent="-285750">
              <a:buFontTx/>
              <a:buChar char="-"/>
            </a:pPr>
            <a:r>
              <a:rPr lang="en-US" sz="1200" dirty="0" smtClean="0">
                <a:latin typeface="Avenir Book"/>
              </a:rPr>
              <a:t>Launch simulation with command line</a:t>
            </a:r>
          </a:p>
          <a:p>
            <a:pPr marL="285750" indent="-285750">
              <a:buFontTx/>
              <a:buChar char="-"/>
            </a:pPr>
            <a:r>
              <a:rPr lang="en-US" sz="1200" dirty="0" smtClean="0">
                <a:latin typeface="Avenir Book"/>
              </a:rPr>
              <a:t>Execute batch of simulation with generated command line</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23</a:t>
            </a:fld>
            <a:endParaRPr lang="en-US"/>
          </a:p>
        </p:txBody>
      </p:sp>
    </p:spTree>
    <p:extLst>
      <p:ext uri="{BB962C8B-B14F-4D97-AF65-F5344CB8AC3E}">
        <p14:creationId xmlns:p14="http://schemas.microsoft.com/office/powerpoint/2010/main" val="217658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lack"/>
                <a:cs typeface="Avenir Black"/>
              </a:rPr>
              <a:t>Our general level of abstraction introduced in Algorithm~\ref{</a:t>
            </a:r>
            <a:r>
              <a:rPr lang="en-US" sz="1200" dirty="0" err="1" smtClean="0">
                <a:latin typeface="Avenir Black"/>
                <a:cs typeface="Avenir Black"/>
              </a:rPr>
              <a:t>algo:generalized_fedavg</a:t>
            </a:r>
            <a:r>
              <a:rPr lang="en-US" sz="1200" dirty="0" smtClean="0">
                <a:latin typeface="Avenir Black"/>
                <a:cs typeface="Avenir Black"/>
              </a:rPr>
              <a:t>} allows for a sufficient level of freedom to implement </a:t>
            </a:r>
          </a:p>
          <a:p>
            <a:r>
              <a:rPr lang="en-US" sz="1200" dirty="0" smtClean="0">
                <a:latin typeface="Avenir Black"/>
                <a:cs typeface="Avenir Black"/>
              </a:rPr>
              <a:t>standard and also more exotic FL optimization algorithms. </a:t>
            </a:r>
          </a:p>
          <a:p>
            <a:endParaRPr lang="en-US" sz="1200" dirty="0" smtClean="0">
              <a:latin typeface="Avenir Black"/>
            </a:endParaRPr>
          </a:p>
          <a:p>
            <a:endParaRPr lang="en-US" sz="1200" dirty="0" smtClean="0">
              <a:latin typeface="Avenir Black"/>
            </a:endParaRPr>
          </a:p>
          <a:p>
            <a:r>
              <a:rPr lang="en-US" sz="1200" b="1" dirty="0" smtClean="0">
                <a:latin typeface="Avenir Black"/>
                <a:cs typeface="Avenir Black"/>
              </a:rPr>
              <a:t>In TUTORIAL we provide:</a:t>
            </a:r>
          </a:p>
          <a:p>
            <a:pPr marL="171450" indent="-171450">
              <a:buFontTx/>
              <a:buChar char="-"/>
            </a:pPr>
            <a:r>
              <a:rPr lang="en-US" sz="1200" b="1" dirty="0" smtClean="0">
                <a:latin typeface="Avenir Black"/>
                <a:cs typeface="Avenir Black"/>
              </a:rPr>
              <a:t>A detailed description of how to add our own functionality in any of these aspects</a:t>
            </a:r>
          </a:p>
          <a:p>
            <a:pPr marL="171450" indent="-171450">
              <a:buFontTx/>
              <a:buChar char="-"/>
            </a:pPr>
            <a:r>
              <a:rPr lang="en-US" sz="1200" b="1" dirty="0" smtClean="0">
                <a:latin typeface="Avenir Black"/>
                <a:cs typeface="Avenir Black"/>
              </a:rPr>
              <a:t>How to integrate into GUI</a:t>
            </a:r>
          </a:p>
          <a:p>
            <a:pPr marL="171450" indent="-171450">
              <a:buFontTx/>
              <a:buChar char="-"/>
            </a:pPr>
            <a:endParaRPr lang="en-US" sz="1200" b="1" dirty="0" smtClean="0">
              <a:latin typeface="Avenir Black"/>
              <a:cs typeface="Avenir Black"/>
            </a:endParaRPr>
          </a:p>
          <a:p>
            <a:pPr marL="0" indent="0">
              <a:buFontTx/>
              <a:buNone/>
            </a:pPr>
            <a:r>
              <a:rPr lang="en-US" sz="1200" b="0" dirty="0" smtClean="0">
                <a:latin typeface="Avenir Black"/>
                <a:cs typeface="Avenir Black"/>
              </a:rPr>
              <a:t>Models and datasets.</a:t>
            </a:r>
          </a:p>
          <a:p>
            <a:pPr marL="0" indent="0">
              <a:buFontTx/>
              <a:buNone/>
            </a:pPr>
            <a:endParaRPr lang="en-US" sz="1200" b="1" dirty="0" smtClean="0">
              <a:latin typeface="Avenir Black"/>
              <a:cs typeface="Avenir Black"/>
            </a:endParaRPr>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33</a:t>
            </a:fld>
            <a:endParaRPr lang="en-US"/>
          </a:p>
        </p:txBody>
      </p:sp>
    </p:spTree>
    <p:extLst>
      <p:ext uri="{BB962C8B-B14F-4D97-AF65-F5344CB8AC3E}">
        <p14:creationId xmlns:p14="http://schemas.microsoft.com/office/powerpoint/2010/main" val="2406774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dirty="0" smtClean="0">
                <a:latin typeface="Avenir Black"/>
                <a:cs typeface="Avenir Black"/>
              </a:rPr>
              <a:t>Our general level of abstraction introduced in Algorithm~\ref{</a:t>
            </a:r>
            <a:r>
              <a:rPr lang="en-US" sz="1200" dirty="0" err="1" smtClean="0">
                <a:latin typeface="Avenir Black"/>
                <a:cs typeface="Avenir Black"/>
              </a:rPr>
              <a:t>algo:generalized_fedavg</a:t>
            </a:r>
            <a:r>
              <a:rPr lang="en-US" sz="1200" dirty="0" smtClean="0">
                <a:latin typeface="Avenir Black"/>
                <a:cs typeface="Avenir Black"/>
              </a:rPr>
              <a:t>} allows for a sufficient level of freedom to implement </a:t>
            </a:r>
          </a:p>
          <a:p>
            <a:r>
              <a:rPr lang="en-US" sz="1200" dirty="0" smtClean="0">
                <a:latin typeface="Avenir Black"/>
                <a:cs typeface="Avenir Black"/>
              </a:rPr>
              <a:t>standard and also more exotic FL optimization algorithms. </a:t>
            </a:r>
          </a:p>
          <a:p>
            <a:endParaRPr lang="en-US" sz="1200" dirty="0" smtClean="0">
              <a:latin typeface="Avenir Black"/>
            </a:endParaRPr>
          </a:p>
          <a:p>
            <a:endParaRPr lang="en-US" sz="1200" dirty="0" smtClean="0">
              <a:latin typeface="Avenir Black"/>
            </a:endParaRPr>
          </a:p>
          <a:p>
            <a:r>
              <a:rPr lang="en-US" sz="1200" b="1" dirty="0" smtClean="0">
                <a:latin typeface="Avenir Black"/>
                <a:cs typeface="Avenir Black"/>
              </a:rPr>
              <a:t>In TUTORIAL we provide:</a:t>
            </a:r>
          </a:p>
          <a:p>
            <a:pPr marL="171450" indent="-171450">
              <a:buFontTx/>
              <a:buChar char="-"/>
            </a:pPr>
            <a:r>
              <a:rPr lang="en-US" sz="1200" b="1" dirty="0" smtClean="0">
                <a:latin typeface="Avenir Black"/>
                <a:cs typeface="Avenir Black"/>
              </a:rPr>
              <a:t>A detailed description of how to add our own functionality in any of these aspects</a:t>
            </a:r>
          </a:p>
          <a:p>
            <a:pPr marL="171450" indent="-171450">
              <a:buFontTx/>
              <a:buChar char="-"/>
            </a:pPr>
            <a:r>
              <a:rPr lang="en-US" sz="1200" b="1" dirty="0" smtClean="0">
                <a:latin typeface="Avenir Black"/>
                <a:cs typeface="Avenir Black"/>
              </a:rPr>
              <a:t>How to integrate into GUI</a:t>
            </a:r>
          </a:p>
          <a:p>
            <a:pPr marL="171450" indent="-171450">
              <a:buFontTx/>
              <a:buChar char="-"/>
            </a:pPr>
            <a:endParaRPr lang="en-US" sz="1200" b="1" dirty="0" smtClean="0">
              <a:latin typeface="Avenir Black"/>
              <a:cs typeface="Avenir Black"/>
            </a:endParaRPr>
          </a:p>
          <a:p>
            <a:pPr marL="0" indent="0">
              <a:buFontTx/>
              <a:buNone/>
            </a:pPr>
            <a:r>
              <a:rPr lang="en-US" sz="1200" b="0" dirty="0" smtClean="0">
                <a:latin typeface="Avenir Black"/>
                <a:cs typeface="Avenir Black"/>
              </a:rPr>
              <a:t>Models and datasets.</a:t>
            </a:r>
          </a:p>
          <a:p>
            <a:pPr marL="0" indent="0">
              <a:buFontTx/>
              <a:buNone/>
            </a:pPr>
            <a:endParaRPr lang="en-US" sz="1200" b="1" dirty="0" smtClean="0">
              <a:latin typeface="Avenir Black"/>
              <a:cs typeface="Avenir Black"/>
            </a:endParaRPr>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34</a:t>
            </a:fld>
            <a:endParaRPr lang="en-US"/>
          </a:p>
        </p:txBody>
      </p:sp>
    </p:spTree>
    <p:extLst>
      <p:ext uri="{BB962C8B-B14F-4D97-AF65-F5344CB8AC3E}">
        <p14:creationId xmlns:p14="http://schemas.microsoft.com/office/powerpoint/2010/main" val="2406774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this work, we have introduced </a:t>
            </a:r>
            <a:r>
              <a:rPr lang="en-US" sz="1200" b="0" i="0" kern="1200" dirty="0" err="1" smtClean="0">
                <a:solidFill>
                  <a:schemeClr val="tx1"/>
                </a:solidFill>
                <a:effectLst/>
                <a:latin typeface="+mn-lt"/>
                <a:ea typeface="+mn-ea"/>
                <a:cs typeface="+mn-cs"/>
              </a:rPr>
              <a:t>FL_PyTorch</a:t>
            </a:r>
            <a:r>
              <a:rPr lang="en-US" sz="1200" b="0" i="0" kern="1200" dirty="0" smtClean="0">
                <a:solidFill>
                  <a:schemeClr val="tx1"/>
                </a:solidFill>
                <a:effectLst/>
                <a:latin typeface="+mn-lt"/>
                <a:ea typeface="+mn-ea"/>
                <a:cs typeface="+mn-cs"/>
              </a:rPr>
              <a:t>, an efficient FL simulator based on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that enables FL researchers to experiment with optimization algorithms to advance current state-of-the-art(SOTA).</a:t>
            </a:r>
            <a:r>
              <a:rPr lang="en-US" sz="1200" b="0" i="0" kern="1200" dirty="0" err="1" smtClean="0">
                <a:solidFill>
                  <a:schemeClr val="tx1"/>
                </a:solidFill>
                <a:effectLst/>
                <a:latin typeface="+mn-lt"/>
                <a:ea typeface="+mn-ea"/>
                <a:cs typeface="+mn-cs"/>
              </a:rPr>
              <a:t>FL_PyTorchis</a:t>
            </a:r>
            <a:r>
              <a:rPr lang="en-US" sz="1200" b="0" i="0" kern="1200" dirty="0" smtClean="0">
                <a:solidFill>
                  <a:schemeClr val="tx1"/>
                </a:solidFill>
                <a:effectLst/>
                <a:latin typeface="+mn-lt"/>
                <a:ea typeface="+mn-ea"/>
                <a:cs typeface="+mn-cs"/>
              </a:rPr>
              <a:t> an easy to use tool that supports SOTAFL algorithms and the most used image classification FL datasets</a:t>
            </a:r>
            <a:endParaRPr lang="en-US" dirty="0" smtClean="0"/>
          </a:p>
          <a:p>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35</a:t>
            </a:fld>
            <a:endParaRPr lang="en-US"/>
          </a:p>
        </p:txBody>
      </p:sp>
    </p:spTree>
    <p:extLst>
      <p:ext uri="{BB962C8B-B14F-4D97-AF65-F5344CB8AC3E}">
        <p14:creationId xmlns:p14="http://schemas.microsoft.com/office/powerpoint/2010/main" val="93253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Gentle Introduction into Federated Learning. What is, why it is interesting. </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Define in easy way. (Talk about Examples) (30 seconds)</a:t>
            </a:r>
            <a:endParaRPr lang="en-US" dirty="0"/>
          </a:p>
        </p:txBody>
      </p:sp>
      <p:sp>
        <p:nvSpPr>
          <p:cNvPr id="4" name="Номер слайда 3"/>
          <p:cNvSpPr>
            <a:spLocks noGrp="1"/>
          </p:cNvSpPr>
          <p:nvPr>
            <p:ph type="sldNum" sz="quarter" idx="10"/>
          </p:nvPr>
        </p:nvSpPr>
        <p:spPr/>
        <p:txBody>
          <a:bodyPr/>
          <a:lstStyle/>
          <a:p>
            <a:fld id="{F1696749-FDCE-D249-B058-7727A153317F}" type="slidenum">
              <a:rPr lang="en-US" smtClean="0"/>
              <a:t>36</a:t>
            </a:fld>
            <a:endParaRPr lang="en-US"/>
          </a:p>
        </p:txBody>
      </p:sp>
    </p:spTree>
    <p:extLst>
      <p:ext uri="{BB962C8B-B14F-4D97-AF65-F5344CB8AC3E}">
        <p14:creationId xmlns:p14="http://schemas.microsoft.com/office/powerpoint/2010/main" val="201829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Federated Learning (FL) has emerged as a promising technique to collaboratively learn a shared machine learning model while keeping training data locally on the device.</a:t>
            </a:r>
          </a:p>
          <a:p>
            <a:pPr marL="0" indent="0">
              <a:buNone/>
            </a:pPr>
            <a:endParaRPr lang="en-US" dirty="0" smtClean="0"/>
          </a:p>
          <a:p>
            <a:pPr marL="0" indent="0">
              <a:buNone/>
            </a:pPr>
            <a:r>
              <a:rPr lang="en-US" dirty="0" smtClean="0"/>
              <a:t>Aspects of FL:</a:t>
            </a:r>
          </a:p>
          <a:p>
            <a:pPr marL="0" indent="0">
              <a:buNone/>
            </a:pPr>
            <a:r>
              <a:rPr lang="en-US" dirty="0" smtClean="0"/>
              <a:t>- Really there are no control over data stored in mobile phone</a:t>
            </a:r>
          </a:p>
          <a:p>
            <a:pPr marL="0" indent="0">
              <a:buNone/>
            </a:pPr>
            <a:r>
              <a:rPr lang="en-US" dirty="0" smtClean="0"/>
              <a:t>- Billions of mobile phone users</a:t>
            </a:r>
          </a:p>
          <a:p>
            <a:endParaRPr lang="en-US" dirty="0" smtClean="0"/>
          </a:p>
          <a:p>
            <a:r>
              <a:rPr lang="en-US" dirty="0" smtClean="0"/>
              <a:t>Another view into client:</a:t>
            </a:r>
          </a:p>
          <a:p>
            <a:pPr marL="171450" indent="-171450">
              <a:buFontTx/>
              <a:buChar char="-"/>
            </a:pPr>
            <a:r>
              <a:rPr lang="en-US" dirty="0" smtClean="0"/>
              <a:t>Organizations or institutions can play the role of the  “devices” in the context of federated</a:t>
            </a:r>
            <a:r>
              <a:rPr lang="en-US" baseline="0" dirty="0" smtClean="0"/>
              <a:t> </a:t>
            </a:r>
            <a:r>
              <a:rPr lang="en-US" dirty="0" smtClean="0"/>
              <a:t>learning. </a:t>
            </a:r>
          </a:p>
          <a:p>
            <a:pPr marL="171450" indent="-171450">
              <a:buFontTx/>
              <a:buChar char="-"/>
            </a:pPr>
            <a:r>
              <a:rPr lang="en-US" dirty="0" smtClean="0"/>
              <a:t>In such a setting, Federated learning can bring enable private learning between various organizations. </a:t>
            </a:r>
          </a:p>
          <a:p>
            <a:endParaRPr lang="en-US" dirty="0" smtClean="0"/>
          </a:p>
          <a:p>
            <a:r>
              <a:rPr lang="en-US" dirty="0" smtClean="0"/>
              <a:t>Several projects that uses FL:</a:t>
            </a:r>
          </a:p>
          <a:p>
            <a:pPr marL="0" indent="0">
              <a:buFontTx/>
              <a:buNone/>
            </a:pPr>
            <a:r>
              <a:rPr lang="en-US" sz="1200" b="0" i="0" kern="1200" dirty="0" smtClean="0">
                <a:solidFill>
                  <a:schemeClr val="tx1"/>
                </a:solidFill>
                <a:effectLst/>
                <a:latin typeface="+mn-lt"/>
                <a:ea typeface="+mn-ea"/>
                <a:cs typeface="+mn-cs"/>
              </a:rPr>
              <a:t>- Google use it in the </a:t>
            </a:r>
            <a:r>
              <a:rPr lang="en-US" sz="1200" b="0" i="0" kern="1200" dirty="0" err="1" smtClean="0">
                <a:solidFill>
                  <a:schemeClr val="tx1"/>
                </a:solidFill>
                <a:effectLst/>
                <a:latin typeface="+mn-lt"/>
                <a:ea typeface="+mn-ea"/>
                <a:cs typeface="+mn-cs"/>
              </a:rPr>
              <a:t>Gboard</a:t>
            </a:r>
            <a:r>
              <a:rPr lang="en-US" sz="1200" b="0" i="0" kern="1200" dirty="0" smtClean="0">
                <a:solidFill>
                  <a:schemeClr val="tx1"/>
                </a:solidFill>
                <a:effectLst/>
                <a:latin typeface="+mn-lt"/>
                <a:ea typeface="+mn-ea"/>
                <a:cs typeface="+mn-cs"/>
              </a:rPr>
              <a:t> mobile keyboard for applications including next word prediction</a:t>
            </a:r>
          </a:p>
          <a:p>
            <a:pPr marL="0" indent="0">
              <a:buFontTx/>
              <a:buNone/>
            </a:pPr>
            <a:r>
              <a:rPr lang="en-US" dirty="0" smtClean="0"/>
              <a:t>-</a:t>
            </a:r>
            <a:r>
              <a:rPr lang="en-US" baseline="0" dirty="0" smtClean="0"/>
              <a:t> A</a:t>
            </a:r>
            <a:r>
              <a:rPr lang="en-US" dirty="0" smtClean="0"/>
              <a:t>ndroid Messages</a:t>
            </a:r>
          </a:p>
          <a:p>
            <a:r>
              <a:rPr lang="en-US" dirty="0" smtClean="0"/>
              <a:t>-</a:t>
            </a:r>
            <a:r>
              <a:rPr lang="en-US" baseline="0" dirty="0" smtClean="0"/>
              <a:t> </a:t>
            </a:r>
            <a:r>
              <a:rPr lang="en-US" dirty="0" smtClean="0"/>
              <a:t>Apple in </a:t>
            </a:r>
            <a:r>
              <a:rPr lang="en-US" dirty="0" err="1" smtClean="0"/>
              <a:t>iOS</a:t>
            </a:r>
            <a:r>
              <a:rPr lang="en-US" dirty="0" smtClean="0"/>
              <a:t> 13 for </a:t>
            </a:r>
            <a:r>
              <a:rPr lang="en-US" dirty="0" err="1" smtClean="0"/>
              <a:t>QuickType</a:t>
            </a:r>
            <a:r>
              <a:rPr lang="en-US" dirty="0" smtClean="0"/>
              <a:t> keyboard.</a:t>
            </a:r>
          </a:p>
          <a:p>
            <a:r>
              <a:rPr lang="en-US" sz="1200" b="0" i="0" kern="1200" dirty="0" smtClean="0">
                <a:solidFill>
                  <a:schemeClr val="tx1"/>
                </a:solidFill>
                <a:effectLst/>
                <a:latin typeface="+mn-lt"/>
                <a:ea typeface="+mn-ea"/>
                <a:cs typeface="+mn-cs"/>
              </a:rPr>
              <a:t>- Apple uses FL for applications like the </a:t>
            </a:r>
            <a:r>
              <a:rPr lang="en-US" sz="1200" b="0" i="0" kern="1200" dirty="0" err="1" smtClean="0">
                <a:solidFill>
                  <a:schemeClr val="tx1"/>
                </a:solidFill>
                <a:effectLst/>
                <a:latin typeface="+mn-lt"/>
                <a:ea typeface="+mn-ea"/>
                <a:cs typeface="+mn-cs"/>
              </a:rPr>
              <a:t>QuickType</a:t>
            </a:r>
            <a:r>
              <a:rPr lang="en-US" sz="1200" b="0" i="0" kern="1200" dirty="0" smtClean="0">
                <a:solidFill>
                  <a:schemeClr val="tx1"/>
                </a:solidFill>
                <a:effectLst/>
                <a:latin typeface="+mn-lt"/>
                <a:ea typeface="+mn-ea"/>
                <a:cs typeface="+mn-cs"/>
              </a:rPr>
              <a:t> keyboard and the vocal classifier for “Hey </a:t>
            </a:r>
            <a:r>
              <a:rPr lang="en-US" sz="1200" b="0" i="0" kern="1200" dirty="0" err="1" smtClean="0">
                <a:solidFill>
                  <a:schemeClr val="tx1"/>
                </a:solidFill>
                <a:effectLst/>
                <a:latin typeface="+mn-lt"/>
                <a:ea typeface="+mn-ea"/>
                <a:cs typeface="+mn-cs"/>
              </a:rPr>
              <a:t>Siri</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Due to FL, Apple upgraded </a:t>
            </a:r>
            <a:r>
              <a:rPr lang="en-US" dirty="0" err="1" smtClean="0"/>
              <a:t>Siri</a:t>
            </a:r>
            <a:r>
              <a:rPr lang="en-US" dirty="0" smtClean="0"/>
              <a:t> to distinguish the person who owns the Phone from other people's voices.</a:t>
            </a:r>
          </a:p>
          <a:p>
            <a:endParaRPr lang="en-US" dirty="0" smtClean="0"/>
          </a:p>
          <a:p>
            <a:r>
              <a:rPr lang="en-US" dirty="0" smtClean="0"/>
              <a:t>Privacy:</a:t>
            </a:r>
          </a:p>
          <a:p>
            <a:r>
              <a:rPr lang="en-US" sz="1200" b="0" i="0" kern="1200" dirty="0" smtClean="0">
                <a:solidFill>
                  <a:schemeClr val="tx1"/>
                </a:solidFill>
                <a:effectLst/>
                <a:latin typeface="+mn-lt"/>
                <a:ea typeface="+mn-ea"/>
                <a:cs typeface="+mn-cs"/>
              </a:rPr>
              <a:t>Stronger privacy properties are possible when FL is combined with other technologies such as differential privacy, and secure multiparty computation (SMPC) and there is a direction of research of applying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Homomorhic</a:t>
            </a:r>
            <a:r>
              <a:rPr lang="en-US" sz="1200" b="0" i="0" kern="1200" baseline="0" dirty="0" smtClean="0">
                <a:solidFill>
                  <a:schemeClr val="tx1"/>
                </a:solidFill>
                <a:effectLst/>
                <a:latin typeface="+mn-lt"/>
                <a:ea typeface="+mn-ea"/>
                <a:cs typeface="+mn-cs"/>
              </a:rPr>
              <a:t> Encryption for FL.</a:t>
            </a:r>
          </a:p>
          <a:p>
            <a:endParaRPr lang="en-US" dirty="0" smtClean="0"/>
          </a:p>
          <a:p>
            <a:r>
              <a:rPr lang="en-US" dirty="0" smtClean="0"/>
              <a:t>List of startups in FL:</a:t>
            </a:r>
          </a:p>
          <a:p>
            <a:r>
              <a:rPr lang="en-US" sz="1200" b="0" i="0" u="sng" kern="1200" dirty="0" smtClean="0">
                <a:solidFill>
                  <a:schemeClr val="tx1"/>
                </a:solidFill>
                <a:effectLst/>
                <a:latin typeface="+mn-lt"/>
                <a:ea typeface="+mn-ea"/>
                <a:cs typeface="+mn-cs"/>
                <a:hlinkClick r:id="rId3"/>
              </a:rPr>
              <a:t>https://www.discreetai.com/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4"/>
              </a:rPr>
              <a:t>https://doc.ai/</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5"/>
              </a:rPr>
              <a:t>https://www.xain.io/</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6"/>
              </a:rPr>
              <a:t>https://owkin.com/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7"/>
              </a:rPr>
              <a:t>https://edgedelta.com/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8"/>
              </a:rPr>
              <a:t>https://springdel.com/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9"/>
              </a:rPr>
              <a:t>https://symetry.net/</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0"/>
              </a:rPr>
              <a:t>https://fate.fedai.org/</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1"/>
              </a:rPr>
              <a:t>https://github.com/WeBankFinTech/Eggroll</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2"/>
              </a:rPr>
              <a:t>https://www.s20.ai/</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dirty="0" smtClean="0">
                <a:latin typeface="Avenir Book"/>
              </a:rPr>
              <a:t>Many devices. </a:t>
            </a:r>
            <a:r>
              <a:rPr lang="en-US" sz="1200" b="0" dirty="0" smtClean="0">
                <a:latin typeface="Avenir Book"/>
              </a:rPr>
              <a:t>W</a:t>
            </a:r>
            <a:r>
              <a:rPr lang="en-US" sz="1200" dirty="0" smtClean="0">
                <a:latin typeface="Avenir Book"/>
              </a:rPr>
              <a:t>e have n devices (e.g., mobile phones, tablets) with n being huge. Devices memory, compute power is varying.</a:t>
            </a:r>
          </a:p>
          <a:p>
            <a:endParaRPr lang="en-US" sz="1200" dirty="0" smtClean="0">
              <a:latin typeface="Avenir Book"/>
            </a:endParaRPr>
          </a:p>
          <a:p>
            <a:r>
              <a:rPr lang="en-US" sz="1200" b="1" dirty="0" smtClean="0">
                <a:latin typeface="Avenir Book"/>
              </a:rPr>
              <a:t>Privacy.</a:t>
            </a:r>
            <a:r>
              <a:rPr lang="en-US" sz="1200" dirty="0" smtClean="0">
                <a:latin typeface="Avenir Book"/>
              </a:rPr>
              <a:t> Users do not want to send data to a centralized data center for processing. Clients process the data locally.</a:t>
            </a:r>
          </a:p>
          <a:p>
            <a:endParaRPr lang="en-US" sz="1200" b="1" dirty="0" smtClean="0">
              <a:latin typeface="Avenir Book"/>
            </a:endParaRPr>
          </a:p>
          <a:p>
            <a:r>
              <a:rPr lang="en-US" sz="1200" b="1" dirty="0" smtClean="0">
                <a:latin typeface="Avenir Book"/>
              </a:rPr>
              <a:t>Data heterogeneity. </a:t>
            </a:r>
            <a:r>
              <a:rPr lang="en-US" sz="1200" dirty="0" smtClean="0">
                <a:latin typeface="Avenir Book"/>
              </a:rPr>
              <a:t>Training data varies across users. Data, as a source for training, exists in a lot of places.</a:t>
            </a:r>
          </a:p>
          <a:p>
            <a:endParaRPr lang="en-US" sz="1200" b="1" dirty="0" smtClean="0">
              <a:latin typeface="Avenir Book"/>
            </a:endParaRPr>
          </a:p>
          <a:p>
            <a:r>
              <a:rPr lang="en-US" sz="1200" b="1" dirty="0" smtClean="0">
                <a:latin typeface="Avenir Book"/>
              </a:rPr>
              <a:t>Communication. </a:t>
            </a:r>
            <a:r>
              <a:rPr lang="en-US" sz="1200" dirty="0" smtClean="0">
                <a:latin typeface="Avenir Book"/>
              </a:rPr>
              <a:t>Very expensive in terms of time. It is a part of algorithms developed in the field, not entirely as a part of the infrastructure.</a:t>
            </a:r>
          </a:p>
          <a:p>
            <a:endParaRPr lang="en-US" sz="1200" b="1" dirty="0" smtClean="0">
              <a:latin typeface="Avenir Book"/>
            </a:endParaRPr>
          </a:p>
          <a:p>
            <a:r>
              <a:rPr lang="en-US" sz="1200" b="1" dirty="0" smtClean="0">
                <a:latin typeface="Avenir Book"/>
              </a:rPr>
              <a:t>Partial participation. </a:t>
            </a:r>
            <a:r>
              <a:rPr lang="en-US" sz="1200" dirty="0" smtClean="0">
                <a:latin typeface="Avenir Book"/>
              </a:rPr>
              <a:t>Not all devices are always available to participate in training.</a:t>
            </a:r>
          </a:p>
          <a:p>
            <a:endParaRPr lang="en-US" sz="1200" dirty="0" smtClean="0">
              <a:latin typeface="Avenir Book"/>
            </a:endParaRPr>
          </a:p>
          <a:p>
            <a:r>
              <a:rPr lang="en-US" sz="1200" b="1" dirty="0" smtClean="0">
                <a:latin typeface="Avenir Book"/>
              </a:rPr>
              <a:t>Computation.</a:t>
            </a:r>
            <a:r>
              <a:rPr lang="en-US" sz="1200" dirty="0" smtClean="0">
                <a:latin typeface="Avenir Book"/>
              </a:rPr>
              <a:t> It is performing in a distributed way. </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3</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Federated Learning (FL) has emerged as a promising technique to collaboratively learn a shared machine learning model while keeping training data locally on the device.</a:t>
            </a:r>
          </a:p>
          <a:p>
            <a:pPr marL="0" indent="0">
              <a:buNone/>
            </a:pPr>
            <a:endParaRPr lang="en-US" dirty="0" smtClean="0"/>
          </a:p>
          <a:p>
            <a:pPr marL="0" indent="0">
              <a:buNone/>
            </a:pPr>
            <a:r>
              <a:rPr lang="en-US" dirty="0" smtClean="0"/>
              <a:t>Aspects of FL:</a:t>
            </a:r>
          </a:p>
          <a:p>
            <a:pPr marL="0" indent="0">
              <a:buNone/>
            </a:pPr>
            <a:r>
              <a:rPr lang="en-US" dirty="0" smtClean="0"/>
              <a:t>- Really there are no control over data stored in mobile phone</a:t>
            </a:r>
          </a:p>
          <a:p>
            <a:pPr marL="0" indent="0">
              <a:buNone/>
            </a:pPr>
            <a:r>
              <a:rPr lang="en-US" dirty="0" smtClean="0"/>
              <a:t>- Billions of mobile phone users</a:t>
            </a:r>
          </a:p>
          <a:p>
            <a:endParaRPr lang="en-US" dirty="0" smtClean="0"/>
          </a:p>
          <a:p>
            <a:r>
              <a:rPr lang="en-US" dirty="0" smtClean="0"/>
              <a:t>Another view into client:</a:t>
            </a:r>
          </a:p>
          <a:p>
            <a:pPr marL="171450" indent="-171450">
              <a:buFontTx/>
              <a:buChar char="-"/>
            </a:pPr>
            <a:r>
              <a:rPr lang="en-US" dirty="0" smtClean="0"/>
              <a:t>Organizations or institutions can play the role of the  “devices” in the context of federated</a:t>
            </a:r>
            <a:r>
              <a:rPr lang="en-US" baseline="0" dirty="0" smtClean="0"/>
              <a:t> </a:t>
            </a:r>
            <a:r>
              <a:rPr lang="en-US" dirty="0" smtClean="0"/>
              <a:t>learning. </a:t>
            </a:r>
          </a:p>
          <a:p>
            <a:pPr marL="171450" indent="-171450">
              <a:buFontTx/>
              <a:buChar char="-"/>
            </a:pPr>
            <a:r>
              <a:rPr lang="en-US" dirty="0" smtClean="0"/>
              <a:t>In such a setting, Federated learning can bring enable private learning between various organizations. </a:t>
            </a:r>
          </a:p>
          <a:p>
            <a:endParaRPr lang="en-US" dirty="0" smtClean="0"/>
          </a:p>
          <a:p>
            <a:r>
              <a:rPr lang="en-US" dirty="0" smtClean="0"/>
              <a:t>Several projects that uses FL:</a:t>
            </a:r>
          </a:p>
          <a:p>
            <a:pPr marL="0" indent="0">
              <a:buFontTx/>
              <a:buNone/>
            </a:pPr>
            <a:r>
              <a:rPr lang="en-US" sz="1200" b="0" i="0" kern="1200" dirty="0" smtClean="0">
                <a:solidFill>
                  <a:schemeClr val="tx1"/>
                </a:solidFill>
                <a:effectLst/>
                <a:latin typeface="+mn-lt"/>
                <a:ea typeface="+mn-ea"/>
                <a:cs typeface="+mn-cs"/>
              </a:rPr>
              <a:t>- Google use it in the </a:t>
            </a:r>
            <a:r>
              <a:rPr lang="en-US" sz="1200" b="0" i="0" kern="1200" dirty="0" err="1" smtClean="0">
                <a:solidFill>
                  <a:schemeClr val="tx1"/>
                </a:solidFill>
                <a:effectLst/>
                <a:latin typeface="+mn-lt"/>
                <a:ea typeface="+mn-ea"/>
                <a:cs typeface="+mn-cs"/>
              </a:rPr>
              <a:t>Gboard</a:t>
            </a:r>
            <a:r>
              <a:rPr lang="en-US" sz="1200" b="0" i="0" kern="1200" dirty="0" smtClean="0">
                <a:solidFill>
                  <a:schemeClr val="tx1"/>
                </a:solidFill>
                <a:effectLst/>
                <a:latin typeface="+mn-lt"/>
                <a:ea typeface="+mn-ea"/>
                <a:cs typeface="+mn-cs"/>
              </a:rPr>
              <a:t> mobile keyboard for applications including next word prediction</a:t>
            </a:r>
          </a:p>
          <a:p>
            <a:pPr marL="0" indent="0">
              <a:buFontTx/>
              <a:buNone/>
            </a:pPr>
            <a:r>
              <a:rPr lang="en-US" dirty="0" smtClean="0"/>
              <a:t>-</a:t>
            </a:r>
            <a:r>
              <a:rPr lang="en-US" baseline="0" dirty="0" smtClean="0"/>
              <a:t> A</a:t>
            </a:r>
            <a:r>
              <a:rPr lang="en-US" dirty="0" smtClean="0"/>
              <a:t>ndroid Messages</a:t>
            </a:r>
          </a:p>
          <a:p>
            <a:r>
              <a:rPr lang="en-US" dirty="0" smtClean="0"/>
              <a:t>-</a:t>
            </a:r>
            <a:r>
              <a:rPr lang="en-US" baseline="0" dirty="0" smtClean="0"/>
              <a:t> </a:t>
            </a:r>
            <a:r>
              <a:rPr lang="en-US" dirty="0" smtClean="0"/>
              <a:t>Apple in </a:t>
            </a:r>
            <a:r>
              <a:rPr lang="en-US" dirty="0" err="1" smtClean="0"/>
              <a:t>iOS</a:t>
            </a:r>
            <a:r>
              <a:rPr lang="en-US" dirty="0" smtClean="0"/>
              <a:t> 13 for </a:t>
            </a:r>
            <a:r>
              <a:rPr lang="en-US" dirty="0" err="1" smtClean="0"/>
              <a:t>QuickType</a:t>
            </a:r>
            <a:r>
              <a:rPr lang="en-US" dirty="0" smtClean="0"/>
              <a:t> keyboard.</a:t>
            </a:r>
          </a:p>
          <a:p>
            <a:r>
              <a:rPr lang="en-US" sz="1200" b="0" i="0" kern="1200" dirty="0" smtClean="0">
                <a:solidFill>
                  <a:schemeClr val="tx1"/>
                </a:solidFill>
                <a:effectLst/>
                <a:latin typeface="+mn-lt"/>
                <a:ea typeface="+mn-ea"/>
                <a:cs typeface="+mn-cs"/>
              </a:rPr>
              <a:t>- Apple uses FL for applications like the </a:t>
            </a:r>
            <a:r>
              <a:rPr lang="en-US" sz="1200" b="0" i="0" kern="1200" dirty="0" err="1" smtClean="0">
                <a:solidFill>
                  <a:schemeClr val="tx1"/>
                </a:solidFill>
                <a:effectLst/>
                <a:latin typeface="+mn-lt"/>
                <a:ea typeface="+mn-ea"/>
                <a:cs typeface="+mn-cs"/>
              </a:rPr>
              <a:t>QuickType</a:t>
            </a:r>
            <a:r>
              <a:rPr lang="en-US" sz="1200" b="0" i="0" kern="1200" dirty="0" smtClean="0">
                <a:solidFill>
                  <a:schemeClr val="tx1"/>
                </a:solidFill>
                <a:effectLst/>
                <a:latin typeface="+mn-lt"/>
                <a:ea typeface="+mn-ea"/>
                <a:cs typeface="+mn-cs"/>
              </a:rPr>
              <a:t> keyboard and the vocal classifier for “Hey </a:t>
            </a:r>
            <a:r>
              <a:rPr lang="en-US" sz="1200" b="0" i="0" kern="1200" dirty="0" err="1" smtClean="0">
                <a:solidFill>
                  <a:schemeClr val="tx1"/>
                </a:solidFill>
                <a:effectLst/>
                <a:latin typeface="+mn-lt"/>
                <a:ea typeface="+mn-ea"/>
                <a:cs typeface="+mn-cs"/>
              </a:rPr>
              <a:t>Siri</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dirty="0" smtClean="0"/>
              <a:t>Due to FL, Apple upgraded </a:t>
            </a:r>
            <a:r>
              <a:rPr lang="en-US" dirty="0" err="1" smtClean="0"/>
              <a:t>Siri</a:t>
            </a:r>
            <a:r>
              <a:rPr lang="en-US" dirty="0" smtClean="0"/>
              <a:t> to distinguish the person who owns the Phone from other people's voices.</a:t>
            </a:r>
          </a:p>
          <a:p>
            <a:endParaRPr lang="en-US" dirty="0" smtClean="0"/>
          </a:p>
          <a:p>
            <a:r>
              <a:rPr lang="en-US" dirty="0" smtClean="0"/>
              <a:t>Privacy:</a:t>
            </a:r>
          </a:p>
          <a:p>
            <a:r>
              <a:rPr lang="en-US" sz="1200" b="0" i="0" kern="1200" dirty="0" smtClean="0">
                <a:solidFill>
                  <a:schemeClr val="tx1"/>
                </a:solidFill>
                <a:effectLst/>
                <a:latin typeface="+mn-lt"/>
                <a:ea typeface="+mn-ea"/>
                <a:cs typeface="+mn-cs"/>
              </a:rPr>
              <a:t>Stronger privacy properties are possible when FL is combined with other technologies such as differential privacy, and secure multiparty computation (SMPC) and there is a direction of research of applying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Homomorhic</a:t>
            </a:r>
            <a:r>
              <a:rPr lang="en-US" sz="1200" b="0" i="0" kern="1200" baseline="0" dirty="0" smtClean="0">
                <a:solidFill>
                  <a:schemeClr val="tx1"/>
                </a:solidFill>
                <a:effectLst/>
                <a:latin typeface="+mn-lt"/>
                <a:ea typeface="+mn-ea"/>
                <a:cs typeface="+mn-cs"/>
              </a:rPr>
              <a:t> Encryption for FL.</a:t>
            </a:r>
          </a:p>
          <a:p>
            <a:endParaRPr lang="en-US" dirty="0" smtClean="0"/>
          </a:p>
          <a:p>
            <a:r>
              <a:rPr lang="en-US" dirty="0" smtClean="0"/>
              <a:t>List of startups in FL:</a:t>
            </a:r>
          </a:p>
          <a:p>
            <a:r>
              <a:rPr lang="en-US" sz="1200" b="0" i="0" u="sng" kern="1200" dirty="0" smtClean="0">
                <a:solidFill>
                  <a:schemeClr val="tx1"/>
                </a:solidFill>
                <a:effectLst/>
                <a:latin typeface="+mn-lt"/>
                <a:ea typeface="+mn-ea"/>
                <a:cs typeface="+mn-cs"/>
                <a:hlinkClick r:id="rId3"/>
              </a:rPr>
              <a:t>https://www.discreetai.com/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4"/>
              </a:rPr>
              <a:t>https://doc.ai/</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5"/>
              </a:rPr>
              <a:t>https://www.xain.io/</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6"/>
              </a:rPr>
              <a:t>https://owkin.com/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7"/>
              </a:rPr>
              <a:t>https://edgedelta.com/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8"/>
              </a:rPr>
              <a:t>https://springdel.com/</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9"/>
              </a:rPr>
              <a:t>https://symetry.net/</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0"/>
              </a:rPr>
              <a:t>https://fate.fedai.org/</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1"/>
              </a:rPr>
              <a:t>https://github.com/WeBankFinTech/Eggroll</a:t>
            </a:r>
            <a:r>
              <a:rPr lang="en-US" dirty="0" smtClean="0"/>
              <a:t/>
            </a:r>
            <a:br>
              <a:rPr lang="en-US" dirty="0" smtClean="0"/>
            </a:br>
            <a:r>
              <a:rPr lang="en-US" sz="1200" b="0" i="0" u="none" strike="noStrike" kern="1200" dirty="0" smtClean="0">
                <a:solidFill>
                  <a:schemeClr val="tx1"/>
                </a:solidFill>
                <a:effectLst/>
                <a:latin typeface="+mn-lt"/>
                <a:ea typeface="+mn-ea"/>
                <a:cs typeface="+mn-cs"/>
                <a:hlinkClick r:id="rId12"/>
              </a:rPr>
              <a:t>https://www.s20.ai/</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1" dirty="0" smtClean="0">
                <a:latin typeface="Avenir Book"/>
              </a:rPr>
              <a:t>Many devices. </a:t>
            </a:r>
            <a:r>
              <a:rPr lang="en-US" sz="1200" b="0" dirty="0" smtClean="0">
                <a:latin typeface="Avenir Book"/>
              </a:rPr>
              <a:t>W</a:t>
            </a:r>
            <a:r>
              <a:rPr lang="en-US" sz="1200" dirty="0" smtClean="0">
                <a:latin typeface="Avenir Book"/>
              </a:rPr>
              <a:t>e have n devices (e.g., mobile phones, tablets) with n being huge. Devices memory, compute power is varying.</a:t>
            </a:r>
          </a:p>
          <a:p>
            <a:endParaRPr lang="en-US" sz="1200" dirty="0" smtClean="0">
              <a:latin typeface="Avenir Book"/>
            </a:endParaRPr>
          </a:p>
          <a:p>
            <a:r>
              <a:rPr lang="en-US" sz="1200" b="1" dirty="0" smtClean="0">
                <a:latin typeface="Avenir Book"/>
              </a:rPr>
              <a:t>Privacy.</a:t>
            </a:r>
            <a:r>
              <a:rPr lang="en-US" sz="1200" dirty="0" smtClean="0">
                <a:latin typeface="Avenir Book"/>
              </a:rPr>
              <a:t> Users do not want to send data to a centralized data center for processing. Clients process the data locally.</a:t>
            </a:r>
          </a:p>
          <a:p>
            <a:endParaRPr lang="en-US" sz="1200" b="1" dirty="0" smtClean="0">
              <a:latin typeface="Avenir Book"/>
            </a:endParaRPr>
          </a:p>
          <a:p>
            <a:r>
              <a:rPr lang="en-US" sz="1200" b="1" dirty="0" smtClean="0">
                <a:latin typeface="Avenir Book"/>
              </a:rPr>
              <a:t>Data heterogeneity. </a:t>
            </a:r>
            <a:r>
              <a:rPr lang="en-US" sz="1200" dirty="0" smtClean="0">
                <a:latin typeface="Avenir Book"/>
              </a:rPr>
              <a:t>Training data varies across users. Data, as a source for training, exists in a lot of places.</a:t>
            </a:r>
          </a:p>
          <a:p>
            <a:endParaRPr lang="en-US" sz="1200" b="1" dirty="0" smtClean="0">
              <a:latin typeface="Avenir Book"/>
            </a:endParaRPr>
          </a:p>
          <a:p>
            <a:r>
              <a:rPr lang="en-US" sz="1200" b="1" dirty="0" smtClean="0">
                <a:latin typeface="Avenir Book"/>
              </a:rPr>
              <a:t>Communication. </a:t>
            </a:r>
            <a:r>
              <a:rPr lang="en-US" sz="1200" dirty="0" smtClean="0">
                <a:latin typeface="Avenir Book"/>
              </a:rPr>
              <a:t>Very expensive in terms of time. It is a part of algorithms developed in the field, not entirely as a part of the infrastructure.</a:t>
            </a:r>
          </a:p>
          <a:p>
            <a:endParaRPr lang="en-US" sz="1200" b="1" dirty="0" smtClean="0">
              <a:latin typeface="Avenir Book"/>
            </a:endParaRPr>
          </a:p>
          <a:p>
            <a:r>
              <a:rPr lang="en-US" sz="1200" b="1" dirty="0" smtClean="0">
                <a:latin typeface="Avenir Book"/>
              </a:rPr>
              <a:t>Partial participation. </a:t>
            </a:r>
            <a:r>
              <a:rPr lang="en-US" sz="1200" dirty="0" smtClean="0">
                <a:latin typeface="Avenir Book"/>
              </a:rPr>
              <a:t>Not all devices are always available to participate in training.</a:t>
            </a:r>
          </a:p>
          <a:p>
            <a:endParaRPr lang="en-US" sz="1200" dirty="0" smtClean="0">
              <a:latin typeface="Avenir Book"/>
            </a:endParaRPr>
          </a:p>
          <a:p>
            <a:r>
              <a:rPr lang="en-US" sz="1200" b="1" dirty="0" smtClean="0">
                <a:latin typeface="Avenir Book"/>
              </a:rPr>
              <a:t>Computation.</a:t>
            </a:r>
            <a:r>
              <a:rPr lang="en-US" sz="1200" dirty="0" smtClean="0">
                <a:latin typeface="Avenir Book"/>
              </a:rPr>
              <a:t> It is performing in a distributed way. </a:t>
            </a:r>
          </a:p>
          <a:p>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4</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smtClean="0">
                <a:latin typeface="Avenir Book"/>
              </a:rPr>
              <a:t>Existing frameworks are mainly built with a focus on being deployed on real-world systems, </a:t>
            </a:r>
          </a:p>
          <a:p>
            <a:pPr algn="l"/>
            <a:r>
              <a:rPr lang="en-US" sz="1200" dirty="0" smtClean="0">
                <a:latin typeface="Avenir Book"/>
              </a:rPr>
              <a:t>but we have found missing piece.</a:t>
            </a:r>
            <a:endParaRPr lang="en-US" sz="1200" b="1" dirty="0" smtClean="0">
              <a:latin typeface="Avenir Book"/>
            </a:endParaRPr>
          </a:p>
          <a:p>
            <a:pPr algn="l"/>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5</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growing demand for Federated Learning technology </a:t>
            </a:r>
            <a:r>
              <a:rPr lang="en-US" sz="1200" b="0" i="0" kern="1200" dirty="0" err="1" smtClean="0">
                <a:solidFill>
                  <a:schemeClr val="tx1"/>
                </a:solidFill>
                <a:effectLst/>
                <a:latin typeface="+mn-lt"/>
                <a:ea typeface="+mn-ea"/>
                <a:cs typeface="+mn-cs"/>
              </a:rPr>
              <a:t>hasresulted</a:t>
            </a:r>
            <a:r>
              <a:rPr lang="en-US" sz="1200" b="0" i="0" kern="1200" dirty="0" smtClean="0">
                <a:solidFill>
                  <a:schemeClr val="tx1"/>
                </a:solidFill>
                <a:effectLst/>
                <a:latin typeface="+mn-lt"/>
                <a:ea typeface="+mn-ea"/>
                <a:cs typeface="+mn-cs"/>
              </a:rPr>
              <a:t> in several tools and frameworks which have been starting to appear.” </a:t>
            </a:r>
            <a:r>
              <a:rPr lang="en-US" dirty="0" smtClean="0"/>
              <a:t/>
            </a:r>
            <a:br>
              <a:rPr lang="en-US" dirty="0" smtClean="0"/>
            </a:b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Frameworks for Federated Learning are in active development right now.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According to Peter </a:t>
            </a:r>
            <a:r>
              <a:rPr lang="en-US" dirty="0" err="1" smtClean="0"/>
              <a:t>Kairouz</a:t>
            </a:r>
            <a:r>
              <a:rPr lang="en-US" baseline="0" dirty="0" smtClean="0"/>
              <a:t> </a:t>
            </a:r>
            <a:r>
              <a:rPr lang="en-US" dirty="0" smtClean="0"/>
              <a:t>P.~</a:t>
            </a:r>
            <a:r>
              <a:rPr lang="en-US" dirty="0" err="1" smtClean="0"/>
              <a:t>Kairouz</a:t>
            </a:r>
            <a:r>
              <a:rPr lang="en-US" dirty="0" smtClean="0"/>
              <a:t> Lecture at Stanford from 2020: \</a:t>
            </a:r>
            <a:r>
              <a:rPr lang="en-US" dirty="0" err="1" smtClean="0"/>
              <a:t>url</a:t>
            </a:r>
            <a:r>
              <a:rPr lang="en-US" dirty="0" smtClean="0"/>
              <a:t>{https://www.youtube.com/watch?v=uZC5yx0POT0}} this is a target number of downloads.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FedML</a:t>
            </a:r>
            <a:r>
              <a:rPr lang="en-US" dirty="0" smtClean="0"/>
              <a:t> is targeting to be a valuable tool for benchmarking and experiments for Federated Learning. This tool provides a  skeleton for implementing standalone and distributed optimization algorithms in Federated Learning. That project uses as communication </a:t>
            </a:r>
            <a:r>
              <a:rPr lang="en-US" dirty="0" err="1" smtClean="0"/>
              <a:t>backends</a:t>
            </a:r>
            <a:r>
              <a:rPr lang="en-US" dirty="0" smtClean="0"/>
              <a:t> Message Passing Interface(MPI) and  Google Remote Procedure Calls (</a:t>
            </a:r>
            <a:r>
              <a:rPr lang="en-US" dirty="0" err="1" smtClean="0"/>
              <a:t>gRPC</a:t>
            </a:r>
            <a:r>
              <a:rPr lang="en-US" dirty="0" smtClean="0"/>
              <a:t>). The </a:t>
            </a:r>
            <a:r>
              <a:rPr lang="en-US" dirty="0" err="1" smtClean="0"/>
              <a:t>FedML</a:t>
            </a:r>
            <a:r>
              <a:rPr lang="en-US" dirty="0" smtClean="0"/>
              <a:t> presents event-based communication for distributed implementation, and it does not impose any specific paradigm for standalone implementation. In </a:t>
            </a:r>
            <a:r>
              <a:rPr lang="en-US" dirty="0" err="1" smtClean="0"/>
              <a:t>FedML</a:t>
            </a:r>
            <a:r>
              <a:rPr lang="en-US" dirty="0" smtClean="0"/>
              <a:t>, one have to provide two separate implementations of an algorithm for Standalone and Distributed mode.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PySyft</a:t>
            </a:r>
            <a:r>
              <a:rPr lang="en-US" dirty="0" smtClean="0"/>
              <a:t>.</a:t>
            </a:r>
            <a:r>
              <a:rPr lang="en-US" baseline="0" dirty="0" smtClean="0"/>
              <a:t> </a:t>
            </a:r>
            <a:r>
              <a:rPr lang="en-US" sz="1200" dirty="0" smtClean="0">
                <a:latin typeface="Avenir Book"/>
              </a:rPr>
              <a:t>It's a great inspirational product of the </a:t>
            </a:r>
            <a:r>
              <a:rPr lang="en-US" sz="1200" dirty="0" err="1" smtClean="0">
                <a:latin typeface="Avenir Book"/>
              </a:rPr>
              <a:t>OpenMined</a:t>
            </a:r>
            <a:r>
              <a:rPr lang="en-US" sz="1200" dirty="0" smtClean="0">
                <a:latin typeface="Avenir Book"/>
              </a:rPr>
              <a:t> community with 5 000 volunteers that demonstrates that  even the security aspect of FL can lead to a very important ecosystem.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Flower</a:t>
            </a:r>
            <a:r>
              <a:rPr lang="en-US" baseline="0" dirty="0" smtClean="0"/>
              <a:t> -</a:t>
            </a:r>
            <a:r>
              <a:rPr lang="en-US" dirty="0" smtClean="0"/>
              <a:t> is targeted to bring Federate Learning into the real world and account for compute heterogeneity, memory constraints, and scaling aspects. Flower includes examples, datasets, training pipelines. \</a:t>
            </a:r>
            <a:r>
              <a:rPr lang="en-US" dirty="0" err="1" smtClean="0"/>
              <a:t>texttt</a:t>
            </a:r>
            <a:r>
              <a:rPr lang="en-US" dirty="0" smtClean="0"/>
              <a:t>{Flower} targets to have the ability to empirical study the increasing of FL training time under compute and network heterogeneity,  analyze stability and robustness of large scale experiments. The used communication backend for that system is Google Remote Procedure Calls (</a:t>
            </a:r>
            <a:r>
              <a:rPr lang="en-US" dirty="0" err="1" smtClean="0"/>
              <a:t>gRPC</a:t>
            </a:r>
            <a:r>
              <a:rPr lang="en-US" dirty="0" smtClean="0"/>
              <a:t>).</a:t>
            </a:r>
          </a:p>
        </p:txBody>
      </p:sp>
      <p:sp>
        <p:nvSpPr>
          <p:cNvPr id="4" name="Slide Number Placeholder 3"/>
          <p:cNvSpPr>
            <a:spLocks noGrp="1"/>
          </p:cNvSpPr>
          <p:nvPr>
            <p:ph type="sldNum" sz="quarter" idx="5"/>
          </p:nvPr>
        </p:nvSpPr>
        <p:spPr/>
        <p:txBody>
          <a:bodyPr/>
          <a:lstStyle/>
          <a:p>
            <a:fld id="{F1696749-FDCE-D249-B058-7727A153317F}" type="slidenum">
              <a:rPr lang="en-US" smtClean="0"/>
              <a:t>6</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7</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8</a:t>
            </a:fld>
            <a:endParaRPr lang="en-US"/>
          </a:p>
        </p:txBody>
      </p:sp>
    </p:spTree>
    <p:extLst>
      <p:ext uri="{BB962C8B-B14F-4D97-AF65-F5344CB8AC3E}">
        <p14:creationId xmlns:p14="http://schemas.microsoft.com/office/powerpoint/2010/main" val="3066760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Entry Bar/ Simplicity}: We aim our tool to be as simple as possible for the user while providing all necessary functionalities. </a:t>
            </a:r>
          </a:p>
          <a:p>
            <a:endParaRPr lang="en-US" dirty="0" smtClean="0"/>
          </a:p>
          <a:p>
            <a:r>
              <a:rPr lang="en-US" dirty="0" smtClean="0"/>
              <a:t> \item \</a:t>
            </a:r>
            <a:r>
              <a:rPr lang="en-US" dirty="0" err="1" smtClean="0"/>
              <a:t>textit</a:t>
            </a:r>
            <a:r>
              <a:rPr lang="en-US" dirty="0" smtClean="0"/>
              <a:t>{Extensibility}: It is easy to bring your own algorithm or dataset or extend existing ones. We aim to achieve this by providing universal abstractions with a sufficient level of flexibility to experiment with existing and novel approaches to advance the state-of-the-art.</a:t>
            </a:r>
          </a:p>
          <a:p>
            <a:endParaRPr lang="en-US" dirty="0" smtClean="0"/>
          </a:p>
          <a:p>
            <a:r>
              <a:rPr lang="en-US" dirty="0" smtClean="0"/>
              <a:t>\item \</a:t>
            </a:r>
            <a:r>
              <a:rPr lang="en-US" dirty="0" err="1" smtClean="0"/>
              <a:t>textit</a:t>
            </a:r>
            <a:r>
              <a:rPr lang="en-US" dirty="0" smtClean="0"/>
              <a:t>{Hardware </a:t>
            </a:r>
            <a:r>
              <a:rPr lang="en-US" dirty="0" err="1" smtClean="0"/>
              <a:t>Utilisation</a:t>
            </a:r>
            <a:r>
              <a:rPr lang="en-US" dirty="0" smtClean="0"/>
              <a:t>}: Cross-device FL experiments are usually of much smaller scale comparing to the centralized setting. This is mainly because of limited device capabilities. Running such experiments on GPU can lead to the under-</a:t>
            </a:r>
            <a:r>
              <a:rPr lang="en-US" dirty="0" err="1" smtClean="0"/>
              <a:t>utilisation</a:t>
            </a:r>
            <a:r>
              <a:rPr lang="en-US" dirty="0" smtClean="0"/>
              <a:t> of available hardware. We aim to resolve this via the ability to </a:t>
            </a:r>
            <a:r>
              <a:rPr lang="en-US" dirty="0" err="1" smtClean="0"/>
              <a:t>parallelise</a:t>
            </a:r>
            <a:r>
              <a:rPr lang="en-US" dirty="0" smtClean="0"/>
              <a:t> clients' computation.</a:t>
            </a:r>
          </a:p>
          <a:p>
            <a:endParaRPr lang="en-US" dirty="0" smtClean="0"/>
          </a:p>
          <a:p>
            <a:r>
              <a:rPr lang="en-US" dirty="0" smtClean="0"/>
              <a:t> \item \</a:t>
            </a:r>
            <a:r>
              <a:rPr lang="en-US" dirty="0" err="1" smtClean="0"/>
              <a:t>textit</a:t>
            </a:r>
            <a:r>
              <a:rPr lang="en-US" dirty="0" smtClean="0"/>
              <a:t>{Easy Debugging}: Debugging multi-process or multi-thread systems is hard. We only require user to provide a single thread implementation which is automatically adjusted to multi-GPU and multi-node setup.</a:t>
            </a:r>
          </a:p>
          <a:p>
            <a:endParaRPr lang="en-US" dirty="0"/>
          </a:p>
        </p:txBody>
      </p:sp>
      <p:sp>
        <p:nvSpPr>
          <p:cNvPr id="4" name="Slide Number Placeholder 3"/>
          <p:cNvSpPr>
            <a:spLocks noGrp="1"/>
          </p:cNvSpPr>
          <p:nvPr>
            <p:ph type="sldNum" sz="quarter" idx="5"/>
          </p:nvPr>
        </p:nvSpPr>
        <p:spPr/>
        <p:txBody>
          <a:bodyPr/>
          <a:lstStyle/>
          <a:p>
            <a:fld id="{F1696749-FDCE-D249-B058-7727A153317F}" type="slidenum">
              <a:rPr lang="en-US" smtClean="0"/>
              <a:t>9</a:t>
            </a:fld>
            <a:endParaRPr lang="en-US"/>
          </a:p>
        </p:txBody>
      </p:sp>
    </p:spTree>
    <p:extLst>
      <p:ext uri="{BB962C8B-B14F-4D97-AF65-F5344CB8AC3E}">
        <p14:creationId xmlns:p14="http://schemas.microsoft.com/office/powerpoint/2010/main" val="30667608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79F93BF-BA46-2A4D-BDBB-40E30722BD46}"/>
              </a:ext>
            </a:extLst>
          </p:cNvPr>
          <p:cNvSpPr txBox="1"/>
          <p:nvPr userDrawn="1"/>
        </p:nvSpPr>
        <p:spPr>
          <a:xfrm>
            <a:off x="4687410" y="1633491"/>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5" name="Picture 4" descr="cover darkwer cover .png">
            <a:extLst>
              <a:ext uri="{FF2B5EF4-FFF2-40B4-BE49-F238E27FC236}">
                <a16:creationId xmlns="" xmlns:a16="http://schemas.microsoft.com/office/drawing/2014/main"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Oval 10">
            <a:extLst>
              <a:ext uri="{FF2B5EF4-FFF2-40B4-BE49-F238E27FC236}">
                <a16:creationId xmlns="" xmlns:a16="http://schemas.microsoft.com/office/drawing/2014/main" id="{794C4AB6-1FFA-D64A-8370-950E957D9E15}"/>
              </a:ext>
            </a:extLst>
          </p:cNvPr>
          <p:cNvSpPr/>
          <p:nvPr userDrawn="1"/>
        </p:nvSpPr>
        <p:spPr>
          <a:xfrm>
            <a:off x="3983265" y="766925"/>
            <a:ext cx="4260648" cy="406251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A7123A1-41B7-0943-833F-D340A4CD89CC}"/>
              </a:ext>
            </a:extLst>
          </p:cNvPr>
          <p:cNvSpPr>
            <a:spLocks noGrp="1"/>
          </p:cNvSpPr>
          <p:nvPr>
            <p:ph type="title"/>
          </p:nvPr>
        </p:nvSpPr>
        <p:spPr>
          <a:xfrm>
            <a:off x="4176204" y="1513858"/>
            <a:ext cx="3874770" cy="1903712"/>
          </a:xfrm>
        </p:spPr>
        <p:txBody>
          <a:bodyPr>
            <a:normAutofit/>
          </a:bodyPr>
          <a:lstStyle>
            <a:lvl1pPr algn="ctr">
              <a:defRPr sz="4000">
                <a:solidFill>
                  <a:schemeClr val="bg1">
                    <a:lumMod val="95000"/>
                  </a:schemeClr>
                </a:solidFill>
                <a:latin typeface="Avenir Book" panose="02000503020000020003" pitchFamily="2" charset="0"/>
              </a:defRPr>
            </a:lvl1pPr>
          </a:lstStyle>
          <a:p>
            <a:r>
              <a:rPr lang="en-US" dirty="0"/>
              <a:t>Click to edit Master title style</a:t>
            </a:r>
          </a:p>
        </p:txBody>
      </p:sp>
      <p:sp>
        <p:nvSpPr>
          <p:cNvPr id="15" name="Footer Placeholder 2">
            <a:extLst>
              <a:ext uri="{FF2B5EF4-FFF2-40B4-BE49-F238E27FC236}">
                <a16:creationId xmlns="" xmlns:a16="http://schemas.microsoft.com/office/drawing/2014/main" id="{19F2DBE9-9795-1342-AEAD-7A7CD4FBC91A}"/>
              </a:ext>
            </a:extLst>
          </p:cNvPr>
          <p:cNvSpPr>
            <a:spLocks noGrp="1"/>
          </p:cNvSpPr>
          <p:nvPr>
            <p:ph type="ftr" sz="quarter" idx="10"/>
          </p:nvPr>
        </p:nvSpPr>
        <p:spPr>
          <a:xfrm>
            <a:off x="4693753" y="4104278"/>
            <a:ext cx="2825634" cy="319527"/>
          </a:xfrm>
          <a:prstGeom prst="rect">
            <a:avLst/>
          </a:prstGeom>
          <a:ln>
            <a:noFill/>
          </a:ln>
        </p:spPr>
        <p:txBody>
          <a:bodyPr/>
          <a:lstStyle>
            <a:lvl1pPr algn="ct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1027" name="Picture 3" descr="C:\Users\burla\Desktop\logo-whit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51460" y="448319"/>
            <a:ext cx="2716213"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439341"/>
            <a:ext cx="5486400" cy="425054"/>
          </a:xfrm>
        </p:spPr>
        <p:txBody>
          <a:bodyPr anchor="b"/>
          <a:lstStyle>
            <a:lvl1pPr algn="l">
              <a:defRPr sz="2000" b="1">
                <a:latin typeface="Avenir Black"/>
                <a:cs typeface="Avenir Black"/>
              </a:defRPr>
            </a:lvl1pPr>
          </a:lstStyle>
          <a:p>
            <a:r>
              <a:rPr lang="en-US" dirty="0"/>
              <a:t>Click to edit title</a:t>
            </a:r>
          </a:p>
        </p:txBody>
      </p:sp>
      <p:sp>
        <p:nvSpPr>
          <p:cNvPr id="3" name="Picture Placeholder 2"/>
          <p:cNvSpPr>
            <a:spLocks noGrp="1"/>
          </p:cNvSpPr>
          <p:nvPr>
            <p:ph type="pic" idx="1"/>
          </p:nvPr>
        </p:nvSpPr>
        <p:spPr>
          <a:xfrm>
            <a:off x="1792288" y="298472"/>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1792288" y="3864394"/>
            <a:ext cx="5486400" cy="603647"/>
          </a:xfrm>
        </p:spPr>
        <p:txBody>
          <a:bodyPr/>
          <a:lstStyle>
            <a:lvl1pPr marL="0" indent="0">
              <a:buNone/>
              <a:defRPr sz="1400">
                <a:latin typeface="Avenir Book"/>
                <a:cs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 </a:t>
            </a:r>
          </a:p>
        </p:txBody>
      </p:sp>
      <p:sp>
        <p:nvSpPr>
          <p:cNvPr id="8" name="Rectangle 7"/>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ooter Placeholder 2">
            <a:extLst>
              <a:ext uri="{FF2B5EF4-FFF2-40B4-BE49-F238E27FC236}">
                <a16:creationId xmlns="" xmlns:a16="http://schemas.microsoft.com/office/drawing/2014/main" id="{14A3D148-4425-F44F-9475-3F18C33D5679}"/>
              </a:ext>
            </a:extLst>
          </p:cNvPr>
          <p:cNvSpPr>
            <a:spLocks noGrp="1"/>
          </p:cNvSpPr>
          <p:nvPr>
            <p:ph type="ftr" sz="quarter" idx="11"/>
          </p:nvPr>
        </p:nvSpPr>
        <p:spPr>
          <a:xfrm>
            <a:off x="5805995" y="4721580"/>
            <a:ext cx="2880805"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22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457200" y="897304"/>
            <a:ext cx="8229600" cy="3547695"/>
          </a:xfrm>
          <a:noFill/>
        </p:spPr>
        <p:txBody>
          <a:bodyPr vert="eaVert"/>
          <a:lstStyle>
            <a:lvl1pPr marL="0" indent="0">
              <a:buNone/>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a:p>
        </p:txBody>
      </p:sp>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0" y="14253"/>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3539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6" name="Footer Placeholder 2">
            <a:extLst>
              <a:ext uri="{FF2B5EF4-FFF2-40B4-BE49-F238E27FC236}">
                <a16:creationId xmlns="" xmlns:a16="http://schemas.microsoft.com/office/drawing/2014/main" id="{7119E40F-52FA-7A4F-AA5C-40DE51622A63}"/>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630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457200" y="154780"/>
            <a:ext cx="7319108" cy="4192527"/>
          </a:xfrm>
          <a:noFill/>
        </p:spPr>
        <p:txBody>
          <a:bodyPr vert="eaVert"/>
          <a:lstStyle>
            <a:lvl1pPr>
              <a:defRPr>
                <a:latin typeface="Avenir Book"/>
                <a:cs typeface="Avenir Book"/>
              </a:defRPr>
            </a:lvl1pPr>
            <a:lvl2pPr>
              <a:defRPr>
                <a:latin typeface="Avenir Book"/>
                <a:cs typeface="Avenir Book"/>
              </a:defRPr>
            </a:lvl2pPr>
            <a:lvl3pPr>
              <a:defRPr>
                <a:latin typeface="Avenir Book"/>
                <a:cs typeface="Avenir Book"/>
              </a:defRPr>
            </a:lvl3pPr>
            <a:lvl4pPr>
              <a:defRPr>
                <a:latin typeface="Avenir Book"/>
                <a:cs typeface="Avenir Book"/>
              </a:defRPr>
            </a:lvl4pPr>
            <a:lvl5pPr>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userDrawn="1"/>
        </p:nvSpPr>
        <p:spPr>
          <a:xfrm rot="5400000">
            <a:off x="6275185" y="1725811"/>
            <a:ext cx="4594623" cy="1143001"/>
          </a:xfrm>
          <a:prstGeom prst="rect">
            <a:avLst/>
          </a:prstGeom>
          <a:solidFill>
            <a:schemeClr val="bg2">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
          <p:cNvSpPr txBox="1">
            <a:spLocks/>
          </p:cNvSpPr>
          <p:nvPr userDrawn="1"/>
        </p:nvSpPr>
        <p:spPr>
          <a:xfrm rot="5400000">
            <a:off x="6312599" y="1765323"/>
            <a:ext cx="4519799"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FFFFFF"/>
                </a:solidFill>
                <a:latin typeface="Avenir Black"/>
                <a:ea typeface="+mj-ea"/>
                <a:cs typeface="Avenir Black"/>
              </a:defRPr>
            </a:lvl1pPr>
          </a:lstStyle>
          <a:p>
            <a:r>
              <a:rPr lang="en-US" dirty="0"/>
              <a:t>Click to edit title</a:t>
            </a:r>
          </a:p>
        </p:txBody>
      </p:sp>
      <p:sp>
        <p:nvSpPr>
          <p:cNvPr id="9" name="Footer Placeholder 2">
            <a:extLst>
              <a:ext uri="{FF2B5EF4-FFF2-40B4-BE49-F238E27FC236}">
                <a16:creationId xmlns="" xmlns:a16="http://schemas.microsoft.com/office/drawing/2014/main" id="{BC2802BE-5F09-CA45-B449-FA76AA451C0C}"/>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32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II Visual Slide">
    <p:bg>
      <p:bgPr>
        <a:blipFill rotWithShape="1">
          <a:blip r:embed="rId2">
            <a:extLst>
              <a:ext uri="{BEBA8EAE-BF5A-486C-A8C5-ECC9F3942E4B}">
                <a14:imgProps xmlns:a14="http://schemas.microsoft.com/office/drawing/2010/main">
                  <a14:imgLayer r:embed="rId3">
                    <a14:imgEffect>
                      <a14:sharpenSoften amount="1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userDrawn="1"/>
        </p:nvSpPr>
        <p:spPr>
          <a:xfrm>
            <a:off x="4481148" y="2769966"/>
            <a:ext cx="3264882" cy="10194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4" name="TextBox 3">
            <a:extLst>
              <a:ext uri="{FF2B5EF4-FFF2-40B4-BE49-F238E27FC236}">
                <a16:creationId xmlns="" xmlns:a16="http://schemas.microsoft.com/office/drawing/2014/main" id="{979F93BF-BA46-2A4D-BDBB-40E30722BD46}"/>
              </a:ext>
            </a:extLst>
          </p:cNvPr>
          <p:cNvSpPr txBox="1"/>
          <p:nvPr userDrawn="1"/>
        </p:nvSpPr>
        <p:spPr>
          <a:xfrm>
            <a:off x="4687410" y="1633491"/>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5" name="Picture 4" descr="cover darkwer cover .png">
            <a:extLst>
              <a:ext uri="{FF2B5EF4-FFF2-40B4-BE49-F238E27FC236}">
                <a16:creationId xmlns="" xmlns:a16="http://schemas.microsoft.com/office/drawing/2014/main" id="{4429CED0-E2EB-DE49-B2E7-0F54DF018CB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Picture 2" descr="C:\Users\burla\Desktop\logo-whit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868960" y="963055"/>
            <a:ext cx="2752916" cy="86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968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st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Oval 6"/>
          <p:cNvSpPr/>
          <p:nvPr userDrawn="1"/>
        </p:nvSpPr>
        <p:spPr>
          <a:xfrm>
            <a:off x="3983265" y="766925"/>
            <a:ext cx="4260648" cy="4062510"/>
          </a:xfrm>
          <a:prstGeom prst="ellipse">
            <a:avLst/>
          </a:prstGeom>
          <a:solidFill>
            <a:schemeClr val="tx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ubtitle 2"/>
          <p:cNvSpPr txBox="1">
            <a:spLocks/>
          </p:cNvSpPr>
          <p:nvPr userDrawn="1"/>
        </p:nvSpPr>
        <p:spPr>
          <a:xfrm>
            <a:off x="4481148" y="2769966"/>
            <a:ext cx="3264882" cy="10194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Footer Placeholder 2">
            <a:extLst>
              <a:ext uri="{FF2B5EF4-FFF2-40B4-BE49-F238E27FC236}">
                <a16:creationId xmlns="" xmlns:a16="http://schemas.microsoft.com/office/drawing/2014/main" id="{9ED46E24-5BEB-9744-A539-7A2222FFADD9}"/>
              </a:ext>
            </a:extLst>
          </p:cNvPr>
          <p:cNvSpPr>
            <a:spLocks noGrp="1"/>
          </p:cNvSpPr>
          <p:nvPr>
            <p:ph type="ftr" sz="quarter" idx="10"/>
          </p:nvPr>
        </p:nvSpPr>
        <p:spPr>
          <a:xfrm>
            <a:off x="4693753" y="4104278"/>
            <a:ext cx="2825634" cy="319527"/>
          </a:xfrm>
          <a:prstGeom prst="rect">
            <a:avLst/>
          </a:prstGeom>
          <a:ln>
            <a:noFill/>
          </a:ln>
        </p:spPr>
        <p:txBody>
          <a:bodyPr/>
          <a:lstStyle>
            <a:lvl1pPr algn="ct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sp>
        <p:nvSpPr>
          <p:cNvPr id="10" name="Title 1">
            <a:extLst>
              <a:ext uri="{FF2B5EF4-FFF2-40B4-BE49-F238E27FC236}">
                <a16:creationId xmlns="" xmlns:a16="http://schemas.microsoft.com/office/drawing/2014/main" id="{CEA3C9D2-45EF-CE47-8933-7B52D8184A69}"/>
              </a:ext>
            </a:extLst>
          </p:cNvPr>
          <p:cNvSpPr>
            <a:spLocks noGrp="1"/>
          </p:cNvSpPr>
          <p:nvPr>
            <p:ph type="title"/>
          </p:nvPr>
        </p:nvSpPr>
        <p:spPr>
          <a:xfrm>
            <a:off x="4176204" y="1513858"/>
            <a:ext cx="3874770" cy="1903712"/>
          </a:xfrm>
        </p:spPr>
        <p:txBody>
          <a:bodyPr>
            <a:normAutofit/>
          </a:bodyPr>
          <a:lstStyle>
            <a:lvl1pPr algn="ctr">
              <a:defRPr sz="4000">
                <a:solidFill>
                  <a:schemeClr val="bg1">
                    <a:lumMod val="95000"/>
                  </a:schemeClr>
                </a:solidFill>
                <a:latin typeface="Avenir Book" panose="02000503020000020003" pitchFamily="2" charset="0"/>
              </a:defRPr>
            </a:lvl1pPr>
          </a:lstStyle>
          <a:p>
            <a:r>
              <a:rPr lang="en-US" dirty="0"/>
              <a:t>Click to edit Master title style</a:t>
            </a:r>
          </a:p>
        </p:txBody>
      </p:sp>
      <p:pic>
        <p:nvPicPr>
          <p:cNvPr id="5122" name="Picture 2" descr="C:\Users\burla\Desktop\1200px-KAUST_Logo.svg (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9452" y="171591"/>
            <a:ext cx="2426423" cy="112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510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2084883"/>
            <a:ext cx="9144000" cy="3058616"/>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22313" y="3305176"/>
            <a:ext cx="7772400" cy="1021556"/>
          </a:xfrm>
        </p:spPr>
        <p:txBody>
          <a:bodyPr anchor="t">
            <a:normAutofit/>
          </a:bodyPr>
          <a:lstStyle>
            <a:lvl1pPr algn="l">
              <a:defRPr sz="3200" b="1" cap="all">
                <a:solidFill>
                  <a:srgbClr val="CCCCCC"/>
                </a:solidFill>
                <a:latin typeface="Avenir Black"/>
                <a:cs typeface="Avenir Black"/>
              </a:defRPr>
            </a:lvl1pPr>
          </a:lstStyle>
          <a:p>
            <a:r>
              <a:rPr lang="en-US" dirty="0"/>
              <a:t>Click to edit title</a:t>
            </a:r>
          </a:p>
        </p:txBody>
      </p:sp>
      <p:sp>
        <p:nvSpPr>
          <p:cNvPr id="3" name="Text Placeholder 2"/>
          <p:cNvSpPr>
            <a:spLocks noGrp="1"/>
          </p:cNvSpPr>
          <p:nvPr>
            <p:ph type="body" idx="1" hasCustomPrompt="1"/>
          </p:nvPr>
        </p:nvSpPr>
        <p:spPr>
          <a:xfrm>
            <a:off x="722313" y="2180035"/>
            <a:ext cx="7772400" cy="1125140"/>
          </a:xfrm>
        </p:spPr>
        <p:txBody>
          <a:bodyPr anchor="b">
            <a:normAutofit/>
          </a:bodyPr>
          <a:lstStyle>
            <a:lvl1pPr marL="0" indent="0">
              <a:buNone/>
              <a:defRPr sz="2800">
                <a:solidFill>
                  <a:srgbClr val="FFFFFF"/>
                </a:solidFill>
                <a:latin typeface="Avenir Book"/>
                <a:cs typeface="Avenir Book"/>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text </a:t>
            </a:r>
          </a:p>
        </p:txBody>
      </p:sp>
      <p:sp>
        <p:nvSpPr>
          <p:cNvPr id="7" name="Footer Placeholder 2">
            <a:extLst>
              <a:ext uri="{FF2B5EF4-FFF2-40B4-BE49-F238E27FC236}">
                <a16:creationId xmlns="" xmlns:a16="http://schemas.microsoft.com/office/drawing/2014/main" id="{CA5231E4-8FC8-4D4C-A391-32C0A88EF233}"/>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hasCustomPrompt="1"/>
          </p:nvPr>
        </p:nvSpPr>
        <p:spPr>
          <a:xfrm>
            <a:off x="457200" y="1004534"/>
            <a:ext cx="8229600" cy="3476368"/>
          </a:xfrm>
          <a:noFill/>
        </p:spPr>
        <p:txBody>
          <a:bodyPr/>
          <a:lstStyle>
            <a:lvl1pPr>
              <a:defRPr>
                <a:latin typeface="Avenir Book"/>
                <a:cs typeface="Avenir Book"/>
              </a:defRPr>
            </a:lvl1pPr>
            <a:lvl2pPr marL="597600">
              <a:defRPr>
                <a:latin typeface="Avenir Book"/>
                <a:cs typeface="Avenir Book"/>
              </a:defRPr>
            </a:lvl2pPr>
            <a:lvl3pPr marL="856800">
              <a:defRPr>
                <a:latin typeface="Avenir Book"/>
                <a:cs typeface="Avenir Book"/>
              </a:defRPr>
            </a:lvl3pPr>
            <a:lvl4pPr marL="1098000">
              <a:defRPr>
                <a:latin typeface="Avenir Book"/>
                <a:cs typeface="Avenir Book"/>
              </a:defRPr>
            </a:lvl4pPr>
            <a:lvl5pPr marL="1303200">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6" name="Footer Placeholder 2">
            <a:extLst>
              <a:ext uri="{FF2B5EF4-FFF2-40B4-BE49-F238E27FC236}">
                <a16:creationId xmlns="" xmlns:a16="http://schemas.microsoft.com/office/drawing/2014/main" id="{4A78D396-F9F0-8F4C-8B15-F06262E7F69D}"/>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3074"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1939" y="4612482"/>
            <a:ext cx="1683264" cy="53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5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out Footer">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004534"/>
            <a:ext cx="8229600" cy="3864646"/>
          </a:xfrm>
          <a:noFill/>
        </p:spPr>
        <p:txBody>
          <a:bodyPr/>
          <a:lstStyle>
            <a:lvl1pPr>
              <a:defRPr>
                <a:latin typeface="Avenir Book"/>
                <a:cs typeface="Avenir Book"/>
              </a:defRPr>
            </a:lvl1pPr>
            <a:lvl2pPr marL="597600">
              <a:defRPr>
                <a:latin typeface="Avenir Book"/>
                <a:cs typeface="Avenir Book"/>
              </a:defRPr>
            </a:lvl2pPr>
            <a:lvl3pPr marL="856800">
              <a:defRPr>
                <a:latin typeface="Avenir Book"/>
                <a:cs typeface="Avenir Book"/>
              </a:defRPr>
            </a:lvl3pPr>
            <a:lvl4pPr marL="1098000">
              <a:defRPr>
                <a:latin typeface="Avenir Book"/>
                <a:cs typeface="Avenir Book"/>
              </a:defRPr>
            </a:lvl4pPr>
            <a:lvl5pPr marL="1303200">
              <a:defRPr>
                <a:latin typeface="Avenir Book"/>
                <a:cs typeface="Avenir Book"/>
              </a:defRPr>
            </a:lvl5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61849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6" name="Footer Placeholder 2">
            <a:extLst>
              <a:ext uri="{FF2B5EF4-FFF2-40B4-BE49-F238E27FC236}">
                <a16:creationId xmlns="" xmlns:a16="http://schemas.microsoft.com/office/drawing/2014/main" id="{A3241145-1A93-434D-8B36-1FF7405EC394}"/>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chemeClr val="tx2"/>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7"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667506" y="12219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62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blipFill rotWithShape="1">
          <a:blip r:embed="rId2">
            <a:alphaModFix amt="25000"/>
          </a:blip>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38198"/>
            <a:ext cx="4038600" cy="3487440"/>
          </a:xfrm>
          <a:noFill/>
        </p:spPr>
        <p:txBody>
          <a:bodyPr/>
          <a:lstStyle>
            <a:lvl1pPr>
              <a:defRPr sz="2800">
                <a:latin typeface="Avenir Book"/>
                <a:cs typeface="Avenir Book"/>
              </a:defRPr>
            </a:lvl1pPr>
            <a:lvl2pPr>
              <a:defRPr sz="2400">
                <a:latin typeface="Avenir Book"/>
                <a:cs typeface="Avenir Book"/>
              </a:defRPr>
            </a:lvl2pPr>
            <a:lvl3pPr>
              <a:defRPr sz="2000">
                <a:latin typeface="Avenir Book"/>
                <a:cs typeface="Avenir Book"/>
              </a:defRPr>
            </a:lvl3pPr>
            <a:lvl4pPr>
              <a:defRPr sz="1800">
                <a:latin typeface="Avenir Book"/>
                <a:cs typeface="Avenir Book"/>
              </a:defRPr>
            </a:lvl4pPr>
            <a:lvl5pPr>
              <a:defRPr sz="1800">
                <a:latin typeface="Avenir Book"/>
                <a:cs typeface="Avenir Book"/>
              </a:defRPr>
            </a:lvl5pPr>
            <a:lvl6pPr>
              <a:defRPr sz="1800"/>
            </a:lvl6pPr>
            <a:lvl7pPr>
              <a:defRPr sz="1800"/>
            </a:lvl7pPr>
            <a:lvl8pPr>
              <a:defRPr sz="1800"/>
            </a:lvl8pPr>
            <a:lvl9pPr>
              <a:defRPr sz="18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938198"/>
            <a:ext cx="4038600" cy="3487439"/>
          </a:xfrm>
          <a:noFill/>
        </p:spPr>
        <p:txBody>
          <a:bodyPr/>
          <a:lstStyle>
            <a:lvl1pPr>
              <a:defRPr sz="2800">
                <a:latin typeface="Avenir Book"/>
                <a:cs typeface="Avenir Book"/>
              </a:defRPr>
            </a:lvl1pPr>
            <a:lvl2pPr>
              <a:defRPr sz="2400">
                <a:latin typeface="Avenir Book"/>
                <a:cs typeface="Avenir Book"/>
              </a:defRPr>
            </a:lvl2pPr>
            <a:lvl3pPr>
              <a:defRPr sz="2000">
                <a:latin typeface="Avenir Book"/>
                <a:cs typeface="Avenir Book"/>
              </a:defRPr>
            </a:lvl3pPr>
            <a:lvl4pPr>
              <a:defRPr sz="1800">
                <a:latin typeface="Avenir Book"/>
                <a:cs typeface="Avenir Book"/>
              </a:defRPr>
            </a:lvl4pPr>
            <a:lvl5pPr>
              <a:defRPr sz="1800">
                <a:latin typeface="Avenir Book"/>
                <a:cs typeface="Avenir Book"/>
              </a:defRPr>
            </a:lvl5pPr>
            <a:lvl6pPr>
              <a:defRPr sz="1800"/>
            </a:lvl6pPr>
            <a:lvl7pPr>
              <a:defRPr sz="1800"/>
            </a:lvl7pPr>
            <a:lvl8pPr>
              <a:defRPr sz="1800"/>
            </a:lvl8pPr>
            <a:lvl9pPr>
              <a:defRPr sz="1800"/>
            </a:lvl9pPr>
          </a:lstStyle>
          <a:p>
            <a:pPr lvl="0"/>
            <a:r>
              <a:rPr lang="en-US" dirty="0"/>
              <a:t>Click to edit text Second level</a:t>
            </a:r>
          </a:p>
          <a:p>
            <a:pPr lvl="2"/>
            <a:r>
              <a:rPr lang="en-US" dirty="0"/>
              <a:t>Third level</a:t>
            </a:r>
          </a:p>
          <a:p>
            <a:pPr lvl="3"/>
            <a:r>
              <a:rPr lang="en-US" dirty="0"/>
              <a:t>Fourth level</a:t>
            </a:r>
          </a:p>
          <a:p>
            <a:pPr lvl="4"/>
            <a:r>
              <a:rPr lang="en-US" dirty="0"/>
              <a:t>Fifth level</a:t>
            </a:r>
          </a:p>
        </p:txBody>
      </p:sp>
      <p:sp>
        <p:nvSpPr>
          <p:cNvPr id="13" name="Rectangle 12"/>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5" name="Rectangle 14"/>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ooter Placeholder 2">
            <a:extLst>
              <a:ext uri="{FF2B5EF4-FFF2-40B4-BE49-F238E27FC236}">
                <a16:creationId xmlns="" xmlns:a16="http://schemas.microsoft.com/office/drawing/2014/main" id="{A5689576-F5A3-3E4A-BD99-7058CFDE3B15}"/>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4098"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4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a:off x="0" y="-9937"/>
            <a:ext cx="9144000" cy="753363"/>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itle 1"/>
          <p:cNvSpPr>
            <a:spLocks noGrp="1"/>
          </p:cNvSpPr>
          <p:nvPr>
            <p:ph type="title" hasCustomPrompt="1"/>
          </p:nvPr>
        </p:nvSpPr>
        <p:spPr>
          <a:xfrm>
            <a:off x="457200" y="11203"/>
            <a:ext cx="8229600" cy="732223"/>
          </a:xfrm>
        </p:spPr>
        <p:txBody>
          <a:bodyPr>
            <a:normAutofit/>
          </a:bodyPr>
          <a:lstStyle>
            <a:lvl1pPr>
              <a:defRPr sz="3600">
                <a:solidFill>
                  <a:srgbClr val="FFFFFF"/>
                </a:solidFill>
                <a:latin typeface="Avenir Black"/>
                <a:cs typeface="Avenir Black"/>
              </a:defRPr>
            </a:lvl1pPr>
          </a:lstStyle>
          <a:p>
            <a:r>
              <a:rPr lang="en-US" dirty="0"/>
              <a:t>Click to edit title</a:t>
            </a:r>
          </a:p>
        </p:txBody>
      </p:sp>
      <p:sp>
        <p:nvSpPr>
          <p:cNvPr id="12" name="Rectangle 11"/>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4646612" y="881905"/>
            <a:ext cx="4040188" cy="444838"/>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458787" y="888628"/>
            <a:ext cx="4040188" cy="438115"/>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ontent Placeholder 3"/>
          <p:cNvSpPr>
            <a:spLocks noGrp="1"/>
          </p:cNvSpPr>
          <p:nvPr>
            <p:ph sz="half" idx="2" hasCustomPrompt="1"/>
          </p:nvPr>
        </p:nvSpPr>
        <p:spPr>
          <a:xfrm>
            <a:off x="458787" y="1338855"/>
            <a:ext cx="4040188" cy="3134166"/>
          </a:xfrm>
          <a:noFill/>
        </p:spPr>
        <p:txBody>
          <a:bodyPr/>
          <a:lstStyle>
            <a:lvl1pPr>
              <a:defRPr sz="2400">
                <a:latin typeface="Avenir Book"/>
                <a:cs typeface="Avenir Book"/>
              </a:defRPr>
            </a:lvl1pPr>
            <a:lvl2pPr>
              <a:defRPr sz="2000">
                <a:latin typeface="Avenir Book"/>
                <a:cs typeface="Avenir Book"/>
              </a:defRPr>
            </a:lvl2pPr>
            <a:lvl3pPr>
              <a:defRPr sz="1800">
                <a:latin typeface="Avenir Book"/>
                <a:cs typeface="Avenir Book"/>
              </a:defRPr>
            </a:lvl3pPr>
            <a:lvl4pPr>
              <a:defRPr sz="1600">
                <a:latin typeface="Avenir Book"/>
                <a:cs typeface="Avenir Book"/>
              </a:defRPr>
            </a:lvl4pPr>
            <a:lvl5pPr>
              <a:defRPr sz="1600">
                <a:latin typeface="Avenir Book"/>
                <a:cs typeface="Avenir Book"/>
              </a:defRPr>
            </a:lvl5pPr>
            <a:lvl6pPr>
              <a:defRPr sz="1600"/>
            </a:lvl6pPr>
            <a:lvl7pPr>
              <a:defRPr sz="1600"/>
            </a:lvl7pPr>
            <a:lvl8pPr>
              <a:defRPr sz="1600"/>
            </a:lvl8pPr>
            <a:lvl9pPr>
              <a:defRPr sz="16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5"/>
          <p:cNvSpPr>
            <a:spLocks noGrp="1"/>
          </p:cNvSpPr>
          <p:nvPr>
            <p:ph sz="quarter" idx="4" hasCustomPrompt="1"/>
          </p:nvPr>
        </p:nvSpPr>
        <p:spPr>
          <a:xfrm>
            <a:off x="4645025" y="1338855"/>
            <a:ext cx="4041775" cy="3134166"/>
          </a:xfrm>
          <a:noFill/>
        </p:spPr>
        <p:txBody>
          <a:bodyPr/>
          <a:lstStyle>
            <a:lvl1pPr>
              <a:defRPr sz="2400">
                <a:latin typeface="Avenir Book"/>
                <a:cs typeface="Avenir Book"/>
              </a:defRPr>
            </a:lvl1pPr>
            <a:lvl2pPr>
              <a:defRPr sz="2000">
                <a:latin typeface="Avenir Book"/>
                <a:cs typeface="Avenir Book"/>
              </a:defRPr>
            </a:lvl2pPr>
            <a:lvl3pPr>
              <a:defRPr sz="1800">
                <a:latin typeface="Avenir Book"/>
                <a:cs typeface="Avenir Book"/>
              </a:defRPr>
            </a:lvl3pPr>
            <a:lvl4pPr>
              <a:defRPr sz="1600">
                <a:latin typeface="Avenir Book"/>
                <a:cs typeface="Avenir Book"/>
              </a:defRPr>
            </a:lvl4pPr>
            <a:lvl5pPr>
              <a:defRPr sz="1600">
                <a:latin typeface="Avenir Book"/>
                <a:cs typeface="Avenir Book"/>
              </a:defRPr>
            </a:lvl5pPr>
            <a:lvl6pPr>
              <a:defRPr sz="1600"/>
            </a:lvl6pPr>
            <a:lvl7pPr>
              <a:defRPr sz="1600"/>
            </a:lvl7pPr>
            <a:lvl8pPr>
              <a:defRPr sz="1600"/>
            </a:lvl8pPr>
            <a:lvl9pPr>
              <a:defRPr sz="16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p:cNvSpPr>
            <a:spLocks noGrp="1"/>
          </p:cNvSpPr>
          <p:nvPr>
            <p:ph type="body" idx="1" hasCustomPrompt="1"/>
          </p:nvPr>
        </p:nvSpPr>
        <p:spPr>
          <a:xfrm>
            <a:off x="457200" y="888628"/>
            <a:ext cx="4040188" cy="438115"/>
          </a:xfrm>
        </p:spPr>
        <p:txBody>
          <a:bodyPr anchor="b">
            <a:normAutofit/>
          </a:bodyPr>
          <a:lstStyle>
            <a:lvl1pPr marL="0" indent="0">
              <a:buNone/>
              <a:defRPr sz="1800" b="1">
                <a:solidFill>
                  <a:srgbClr val="FFFFFF"/>
                </a:solidFill>
                <a:latin typeface="Avenir Black"/>
                <a:cs typeface="Avenir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20" name="Text Placeholder 4"/>
          <p:cNvSpPr>
            <a:spLocks noGrp="1"/>
          </p:cNvSpPr>
          <p:nvPr>
            <p:ph type="body" sz="quarter" idx="3" hasCustomPrompt="1"/>
          </p:nvPr>
        </p:nvSpPr>
        <p:spPr>
          <a:xfrm>
            <a:off x="4645025" y="888628"/>
            <a:ext cx="4041775" cy="438115"/>
          </a:xfrm>
        </p:spPr>
        <p:txBody>
          <a:bodyPr anchor="b">
            <a:normAutofit/>
          </a:bodyPr>
          <a:lstStyle>
            <a:lvl1pPr marL="0" indent="0">
              <a:buNone/>
              <a:defRPr sz="1800" b="1">
                <a:solidFill>
                  <a:schemeClr val="bg1"/>
                </a:solidFill>
                <a:latin typeface="Avenir Black"/>
                <a:cs typeface="Avenir Black"/>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14" name="Footer Placeholder 2">
            <a:extLst>
              <a:ext uri="{FF2B5EF4-FFF2-40B4-BE49-F238E27FC236}">
                <a16:creationId xmlns="" xmlns:a16="http://schemas.microsoft.com/office/drawing/2014/main" id="{228CD2D6-611E-9F4E-990C-47DF38607386}"/>
              </a:ext>
            </a:extLst>
          </p:cNvPr>
          <p:cNvSpPr>
            <a:spLocks noGrp="1"/>
          </p:cNvSpPr>
          <p:nvPr>
            <p:ph type="ftr" sz="quarter" idx="11"/>
          </p:nvPr>
        </p:nvSpPr>
        <p:spPr>
          <a:xfrm>
            <a:off x="5805995" y="4721580"/>
            <a:ext cx="2880805"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13"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7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82781"/>
            <a:ext cx="8229600" cy="542683"/>
          </a:xfrm>
        </p:spPr>
        <p:txBody>
          <a:bodyPr>
            <a:normAutofit/>
          </a:bodyPr>
          <a:lstStyle>
            <a:lvl1pPr>
              <a:defRPr sz="3600">
                <a:solidFill>
                  <a:schemeClr val="tx2"/>
                </a:solidFill>
                <a:latin typeface="Avenir Black"/>
                <a:cs typeface="Avenir Black"/>
              </a:defRPr>
            </a:lvl1pPr>
          </a:lstStyle>
          <a:p>
            <a:r>
              <a:rPr lang="en-US" dirty="0"/>
              <a:t>Click to edit title</a:t>
            </a:r>
          </a:p>
        </p:txBody>
      </p:sp>
      <p:sp>
        <p:nvSpPr>
          <p:cNvPr id="6" name="Rectangle 5"/>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ooter Placeholder 2">
            <a:extLst>
              <a:ext uri="{FF2B5EF4-FFF2-40B4-BE49-F238E27FC236}">
                <a16:creationId xmlns="" xmlns:a16="http://schemas.microsoft.com/office/drawing/2014/main" id="{0843F5A7-30DB-B74C-ADE1-5D680066E94C}"/>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7" name="Picture 2" descr="C:\Users\burla\Desktop\logo-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52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Footer Placeholder 2">
            <a:extLst>
              <a:ext uri="{FF2B5EF4-FFF2-40B4-BE49-F238E27FC236}">
                <a16:creationId xmlns="" xmlns:a16="http://schemas.microsoft.com/office/drawing/2014/main" id="{9A7D2CA8-C0FB-414B-A8D2-9D0CA549A7DB}"/>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chemeClr val="tx2"/>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4" name="Picture 2" descr="C:\Users\burla\Desktop\1200px-KAUST_Logo.svg (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131" y="4562878"/>
            <a:ext cx="1135415" cy="52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633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04787"/>
            <a:ext cx="3008313" cy="871538"/>
          </a:xfrm>
          <a:solidFill>
            <a:schemeClr val="tx1"/>
          </a:solidFill>
        </p:spPr>
        <p:txBody>
          <a:bodyPr anchor="b"/>
          <a:lstStyle>
            <a:lvl1pPr algn="l">
              <a:defRPr sz="2000" b="1">
                <a:solidFill>
                  <a:schemeClr val="bg1"/>
                </a:solidFill>
                <a:latin typeface="Avenir Black"/>
                <a:cs typeface="Avenir Black"/>
              </a:defRPr>
            </a:lvl1pPr>
          </a:lstStyle>
          <a:p>
            <a:r>
              <a:rPr lang="en-US" dirty="0"/>
              <a:t>Click to edit title </a:t>
            </a:r>
          </a:p>
        </p:txBody>
      </p:sp>
      <p:sp>
        <p:nvSpPr>
          <p:cNvPr id="3" name="Content Placeholder 2"/>
          <p:cNvSpPr>
            <a:spLocks noGrp="1"/>
          </p:cNvSpPr>
          <p:nvPr>
            <p:ph idx="1" hasCustomPrompt="1"/>
          </p:nvPr>
        </p:nvSpPr>
        <p:spPr>
          <a:xfrm>
            <a:off x="3575050" y="204788"/>
            <a:ext cx="5111750" cy="4389835"/>
          </a:xfrm>
          <a:noFill/>
        </p:spPr>
        <p:txBody>
          <a:bodyPr/>
          <a:lstStyle>
            <a:lvl1pPr>
              <a:defRPr sz="3200">
                <a:latin typeface="Avenir Book"/>
                <a:cs typeface="Avenir Book"/>
              </a:defRPr>
            </a:lvl1pPr>
            <a:lvl2pPr>
              <a:defRPr sz="2800">
                <a:latin typeface="Avenir Book"/>
                <a:cs typeface="Avenir Book"/>
              </a:defRPr>
            </a:lvl2pPr>
            <a:lvl3pPr>
              <a:defRPr sz="2400">
                <a:latin typeface="Avenir Book"/>
                <a:cs typeface="Avenir Book"/>
              </a:defRPr>
            </a:lvl3pPr>
            <a:lvl4pPr>
              <a:defRPr sz="2000">
                <a:latin typeface="Avenir Book"/>
                <a:cs typeface="Avenir Book"/>
              </a:defRPr>
            </a:lvl4pPr>
            <a:lvl5pPr>
              <a:defRPr sz="2000">
                <a:latin typeface="Avenir Book"/>
                <a:cs typeface="Avenir Book"/>
              </a:defRPr>
            </a:lvl5pPr>
            <a:lvl6pPr>
              <a:defRPr sz="2000"/>
            </a:lvl6pPr>
            <a:lvl7pPr>
              <a:defRPr sz="2000"/>
            </a:lvl7pPr>
            <a:lvl8pPr>
              <a:defRPr sz="2000"/>
            </a:lvl8pPr>
            <a:lvl9pPr>
              <a:defRPr sz="2000"/>
            </a:lvl9pPr>
          </a:lstStyle>
          <a:p>
            <a:pPr lvl="0"/>
            <a:r>
              <a:rPr lang="en-US" dirty="0"/>
              <a:t>Click to edit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457201" y="1076326"/>
            <a:ext cx="3008313" cy="3518297"/>
          </a:xfrm>
          <a:noFill/>
        </p:spPr>
        <p:txBody>
          <a:bodyPr/>
          <a:lstStyle>
            <a:lvl1pPr marL="0" indent="0">
              <a:buNone/>
              <a:defRPr sz="1400">
                <a:latin typeface="Avenir Book"/>
                <a:cs typeface="Avenir Book"/>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text</a:t>
            </a:r>
          </a:p>
        </p:txBody>
      </p:sp>
      <p:sp>
        <p:nvSpPr>
          <p:cNvPr id="8" name="Rectangle 7"/>
          <p:cNvSpPr/>
          <p:nvPr userDrawn="1"/>
        </p:nvSpPr>
        <p:spPr>
          <a:xfrm>
            <a:off x="0" y="4594623"/>
            <a:ext cx="9144000" cy="548877"/>
          </a:xfrm>
          <a:prstGeom prst="rect">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ooter Placeholder 2">
            <a:extLst>
              <a:ext uri="{FF2B5EF4-FFF2-40B4-BE49-F238E27FC236}">
                <a16:creationId xmlns="" xmlns:a16="http://schemas.microsoft.com/office/drawing/2014/main" id="{9380D62F-CF0E-D040-8D50-414B0184B5FD}"/>
              </a:ext>
            </a:extLst>
          </p:cNvPr>
          <p:cNvSpPr>
            <a:spLocks noGrp="1"/>
          </p:cNvSpPr>
          <p:nvPr>
            <p:ph type="ftr" sz="quarter" idx="11"/>
          </p:nvPr>
        </p:nvSpPr>
        <p:spPr>
          <a:xfrm>
            <a:off x="5805997" y="4721580"/>
            <a:ext cx="2880804" cy="319527"/>
          </a:xfrm>
          <a:prstGeom prst="rect">
            <a:avLst/>
          </a:prstGeom>
          <a:ln>
            <a:noFill/>
          </a:ln>
        </p:spPr>
        <p:txBody>
          <a:bodyPr/>
          <a:lstStyle>
            <a:lvl1pPr algn="r">
              <a:defRPr>
                <a:solidFill>
                  <a:srgbClr val="FFFFFF"/>
                </a:solidFill>
              </a:defRPr>
            </a:lvl1pPr>
          </a:lstStyle>
          <a:p>
            <a:r>
              <a:rPr lang="de-DE" smtClean="0">
                <a:latin typeface="Avenir Book"/>
                <a:cs typeface="Avenir Book"/>
              </a:rPr>
              <a:t>Konstantin Burlachenko, November 24, 2021</a:t>
            </a:r>
            <a:endParaRPr lang="en-US" dirty="0">
              <a:latin typeface="Avenir Book"/>
              <a:cs typeface="Avenir Book"/>
            </a:endParaRPr>
          </a:p>
        </p:txBody>
      </p:sp>
      <p:pic>
        <p:nvPicPr>
          <p:cNvPr id="9" name="Picture 2" descr="C:\Users\burla\Desktop\logo-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9222" y="4636101"/>
            <a:ext cx="1549738" cy="48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956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 xmlns:a16="http://schemas.microsoft.com/office/drawing/2014/main" id="{E3E71A21-EBD8-DD45-A693-BE841C61978C}"/>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latin typeface="Avenir Book" panose="02000503020000020003" pitchFamily="2" charset="0"/>
              </a:defRPr>
            </a:lvl1pPr>
          </a:lstStyle>
          <a:p>
            <a:r>
              <a:rPr lang="de-DE" smtClean="0"/>
              <a:t>Konstantin Burlachenko, November 24, 2021</a:t>
            </a:r>
            <a:endParaRPr lang="en-US" dirty="0"/>
          </a:p>
        </p:txBody>
      </p:sp>
    </p:spTree>
    <p:extLst>
      <p:ext uri="{BB962C8B-B14F-4D97-AF65-F5344CB8AC3E}">
        <p14:creationId xmlns:p14="http://schemas.microsoft.com/office/powerpoint/2010/main" val="1732452069"/>
      </p:ext>
    </p:extLst>
  </p:cSld>
  <p:clrMap bg1="lt1" tx1="dk1" bg2="lt2" tx2="dk2" accent1="accent1" accent2="accent2" accent3="accent3" accent4="accent4" accent5="accent5" accent6="accent6" hlink="hlink" folHlink="folHlink"/>
  <p:sldLayoutIdLst>
    <p:sldLayoutId id="2147483819" r:id="rId1"/>
    <p:sldLayoutId id="2147483651" r:id="rId2"/>
    <p:sldLayoutId id="2147483650" r:id="rId3"/>
    <p:sldLayoutId id="214748382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818" r:id="rId13"/>
    <p:sldLayoutId id="2147483817" r:id="rId14"/>
  </p:sldLayoutIdLst>
  <p:hf hdr="0" ftr="0" dt="0"/>
  <p:txStyles>
    <p:title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p:titleStyle>
    <p:bodyStyle>
      <a:lvl1pPr marL="0" indent="0" algn="l" defTabSz="457200" rtl="0" eaLnBrk="1" latinLnBrk="0" hangingPunct="1">
        <a:spcBef>
          <a:spcPct val="20000"/>
        </a:spcBef>
        <a:buFontTx/>
        <a:buNone/>
        <a:defRPr sz="3200" kern="1200">
          <a:solidFill>
            <a:schemeClr val="tx1"/>
          </a:solidFill>
          <a:latin typeface="Avenir Book" panose="02000503020000020003" pitchFamily="2"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Book" panose="02000503020000020003" pitchFamily="2"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Book" panose="02000503020000020003" pitchFamily="2"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Book" panose="02000503020000020003"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Book" panose="02000503020000020003"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0.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70.png"/><Relationship Id="rId10" Type="http://schemas.openxmlformats.org/officeDocument/2006/relationships/image" Target="../media/image35.png"/><Relationship Id="rId4" Type="http://schemas.openxmlformats.org/officeDocument/2006/relationships/image" Target="../media/image261.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wandb.ai" TargetMode="Externa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wandb.ai" TargetMode="Externa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burlachenkok/fl_pytorch.git" TargetMode="External"/><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mailto:konstantin.burlachenko@kaust.edu.sa"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hyperlink" Target="https://burlachenkok.github.i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hyperlink" Target="https://www.nvidia.com/en-us/data-center/virtual-gpu-technology/"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D9B9244-CA73-3341-8691-300E5CEAAFD6}"/>
              </a:ext>
            </a:extLst>
          </p:cNvPr>
          <p:cNvSpPr txBox="1"/>
          <p:nvPr/>
        </p:nvSpPr>
        <p:spPr>
          <a:xfrm>
            <a:off x="5646420" y="2308860"/>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sp>
        <p:nvSpPr>
          <p:cNvPr id="21" name="Title 20">
            <a:extLst>
              <a:ext uri="{FF2B5EF4-FFF2-40B4-BE49-F238E27FC236}">
                <a16:creationId xmlns="" xmlns:a16="http://schemas.microsoft.com/office/drawing/2014/main" id="{06225CBC-1437-0248-96CD-228965B64BA3}"/>
              </a:ext>
            </a:extLst>
          </p:cNvPr>
          <p:cNvSpPr>
            <a:spLocks noGrp="1"/>
          </p:cNvSpPr>
          <p:nvPr>
            <p:ph type="title"/>
          </p:nvPr>
        </p:nvSpPr>
        <p:spPr>
          <a:xfrm>
            <a:off x="3818804" y="1131873"/>
            <a:ext cx="4646087" cy="4030133"/>
          </a:xfrm>
        </p:spPr>
        <p:txBody>
          <a:bodyPr>
            <a:noAutofit/>
          </a:bodyPr>
          <a:lstStyle/>
          <a:p>
            <a:r>
              <a:rPr lang="en-US" sz="3600" dirty="0" err="1" smtClean="0"/>
              <a:t>FL_PyTorch</a:t>
            </a:r>
            <a:r>
              <a:rPr lang="en-US" sz="1800" dirty="0" smtClean="0"/>
              <a:t/>
            </a:r>
            <a:br>
              <a:rPr lang="en-US" sz="1800" dirty="0" smtClean="0"/>
            </a:br>
            <a:r>
              <a:rPr lang="en-US" sz="1800" dirty="0" smtClean="0"/>
              <a:t>Optimization Research Simulator </a:t>
            </a:r>
            <a:br>
              <a:rPr lang="en-US" sz="1800" dirty="0" smtClean="0"/>
            </a:br>
            <a:r>
              <a:rPr lang="en-US" sz="1800" dirty="0" smtClean="0"/>
              <a:t>for Federated Learning</a:t>
            </a:r>
            <a:r>
              <a:rPr lang="en-US" sz="1800" dirty="0"/>
              <a:t/>
            </a:r>
            <a:br>
              <a:rPr lang="en-US" sz="1800" dirty="0"/>
            </a:br>
            <a:r>
              <a:rPr lang="en-US" sz="1800" dirty="0"/>
              <a:t/>
            </a:r>
            <a:br>
              <a:rPr lang="en-US" sz="1800" dirty="0"/>
            </a:br>
            <a:r>
              <a:rPr lang="en-US" sz="1800" dirty="0"/>
              <a:t/>
            </a:r>
            <a:br>
              <a:rPr lang="en-US" sz="1800" dirty="0"/>
            </a:br>
            <a:r>
              <a:rPr lang="en-US" sz="1600" dirty="0"/>
              <a:t>Konstantin </a:t>
            </a:r>
            <a:r>
              <a:rPr lang="en-US" sz="1600" dirty="0" err="1"/>
              <a:t>Burlachenko</a:t>
            </a:r>
            <a:r>
              <a:rPr lang="en-US" sz="1600"/>
              <a:t> </a:t>
            </a:r>
            <a:r>
              <a:rPr lang="en-US" sz="1600" dirty="0"/>
              <a:t/>
            </a:r>
            <a:br>
              <a:rPr lang="en-US" sz="16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a:latin typeface="Avenir Book"/>
            </a:endParaRPr>
          </a:p>
        </p:txBody>
      </p:sp>
      <p:sp>
        <p:nvSpPr>
          <p:cNvPr id="2" name="TextBox 1">
            <a:extLst>
              <a:ext uri="{FF2B5EF4-FFF2-40B4-BE49-F238E27FC236}">
                <a16:creationId xmlns="" xmlns:a16="http://schemas.microsoft.com/office/drawing/2014/main" id="{2689CF75-0C1B-6049-B2B2-3E3F62DACECC}"/>
              </a:ext>
            </a:extLst>
          </p:cNvPr>
          <p:cNvSpPr txBox="1"/>
          <p:nvPr/>
        </p:nvSpPr>
        <p:spPr>
          <a:xfrm>
            <a:off x="5993394" y="4164594"/>
            <a:ext cx="0" cy="0"/>
          </a:xfrm>
          <a:prstGeom prst="rect">
            <a:avLst/>
          </a:prstGeom>
        </p:spPr>
        <p:txBody>
          <a:bodyPr vert="horz" wrap="none" lIns="91440" tIns="45720" rIns="91440" bIns="45720" rtlCol="0" anchor="ctr">
            <a:normAutofit fontScale="25000" lnSpcReduction="20000"/>
          </a:bodyPr>
          <a:lstStyle/>
          <a:p>
            <a:endParaRPr lang="en-US" sz="3600" dirty="0">
              <a:solidFill>
                <a:srgbClr val="FFFFFF"/>
              </a:solidFill>
              <a:latin typeface="Avenir Black"/>
              <a:cs typeface="Avenir Black"/>
            </a:endParaRPr>
          </a:p>
        </p:txBody>
      </p:sp>
      <p:pic>
        <p:nvPicPr>
          <p:cNvPr id="1026" name="Picture 2" descr="https://lh3.googleusercontent.com/-66gsiHE9Zboiy0wdRUe7KFXz0TacDMMjnQ524rpQgy_QB2hee7yxA10BwY-zBiouLuJ4f-HGKFMrWG-CudSOkii4_O02wYB6q3xHyC0Jmt-FxV1IP751YCbgoxh151R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837" y="352140"/>
            <a:ext cx="1367367" cy="111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244165"/>
      </p:ext>
    </p:extLst>
  </p:cSld>
  <p:clrMapOvr>
    <a:masterClrMapping/>
  </p:clrMapOvr>
  <mc:AlternateContent xmlns:mc="http://schemas.openxmlformats.org/markup-compatibility/2006" xmlns:p14="http://schemas.microsoft.com/office/powerpoint/2010/main">
    <mc:Choice Requires="p14">
      <p:transition spd="slow" p14:dur="2000" advTm="3123"/>
    </mc:Choice>
    <mc:Fallback xmlns="">
      <p:transition spd="slow" advTm="312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10</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2" name="Скругленный прямоугольник 11"/>
          <p:cNvSpPr/>
          <p:nvPr/>
        </p:nvSpPr>
        <p:spPr>
          <a:xfrm>
            <a:off x="3685478" y="1887496"/>
            <a:ext cx="5162194" cy="45520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BBBBBB"/>
                </a:solidFill>
                <a:latin typeface="Avenir Book"/>
              </a:rPr>
              <a:t>We aim to </a:t>
            </a:r>
            <a:r>
              <a:rPr lang="en-US" dirty="0" smtClean="0">
                <a:solidFill>
                  <a:srgbClr val="BBBBBB"/>
                </a:solidFill>
                <a:latin typeface="Avenir Book"/>
              </a:rPr>
              <a:t>provide universal abstractions</a:t>
            </a:r>
          </a:p>
        </p:txBody>
      </p:sp>
      <p:sp>
        <p:nvSpPr>
          <p:cNvPr id="23" name="Скругленный прямоугольник 22"/>
          <p:cNvSpPr/>
          <p:nvPr/>
        </p:nvSpPr>
        <p:spPr>
          <a:xfrm>
            <a:off x="3661980" y="977651"/>
            <a:ext cx="5185692" cy="434608"/>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dirty="0" smtClean="0">
              <a:solidFill>
                <a:srgbClr val="BBBBBB"/>
              </a:solidFill>
              <a:latin typeface="Avenir Book"/>
            </a:endParaRPr>
          </a:p>
          <a:p>
            <a:r>
              <a:rPr lang="en-US" dirty="0" smtClean="0">
                <a:solidFill>
                  <a:srgbClr val="BBBBBB"/>
                </a:solidFill>
                <a:latin typeface="Avenir Book"/>
              </a:rPr>
              <a:t>We </a:t>
            </a:r>
            <a:r>
              <a:rPr lang="en-US" dirty="0">
                <a:solidFill>
                  <a:srgbClr val="BBBBBB"/>
                </a:solidFill>
                <a:latin typeface="Avenir Book"/>
              </a:rPr>
              <a:t>aim our tool to be as </a:t>
            </a:r>
            <a:r>
              <a:rPr lang="en-US" dirty="0" smtClean="0">
                <a:solidFill>
                  <a:srgbClr val="BBBBBB"/>
                </a:solidFill>
                <a:latin typeface="Avenir Book"/>
              </a:rPr>
              <a:t>simple </a:t>
            </a:r>
            <a:r>
              <a:rPr lang="en-US" dirty="0">
                <a:solidFill>
                  <a:srgbClr val="BBBBBB"/>
                </a:solidFill>
                <a:latin typeface="Avenir Book"/>
              </a:rPr>
              <a:t>as </a:t>
            </a:r>
            <a:r>
              <a:rPr lang="en-US" dirty="0" smtClean="0">
                <a:solidFill>
                  <a:srgbClr val="BBBBBB"/>
                </a:solidFill>
                <a:latin typeface="Avenir Book"/>
              </a:rPr>
              <a:t>possible</a:t>
            </a:r>
          </a:p>
          <a:p>
            <a:pPr marL="285750" indent="-285750">
              <a:buFont typeface="Arial" pitchFamily="34" charset="0"/>
              <a:buChar char="•"/>
            </a:pPr>
            <a:endParaRPr lang="en-US" dirty="0">
              <a:solidFill>
                <a:srgbClr val="BBBBBB"/>
              </a:solidFill>
              <a:latin typeface="Avenir Book"/>
            </a:endParaRPr>
          </a:p>
        </p:txBody>
      </p:sp>
      <p:sp>
        <p:nvSpPr>
          <p:cNvPr id="17" name="Скругленный прямоугольник 16"/>
          <p:cNvSpPr/>
          <p:nvPr/>
        </p:nvSpPr>
        <p:spPr>
          <a:xfrm>
            <a:off x="3685478" y="2468262"/>
            <a:ext cx="5162194" cy="1944793"/>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a:p>
            <a:r>
              <a:rPr lang="en-US" sz="1600" dirty="0" smtClean="0">
                <a:solidFill>
                  <a:schemeClr val="tx1"/>
                </a:solidFill>
                <a:latin typeface="Avenir Book"/>
              </a:rPr>
              <a:t>We aim to provide extensive runtime configuration</a:t>
            </a:r>
          </a:p>
          <a:p>
            <a:endParaRPr lang="en-US" sz="1600" dirty="0" smtClean="0">
              <a:solidFill>
                <a:schemeClr val="tx1"/>
              </a:solidFill>
              <a:latin typeface="Avenir Book"/>
            </a:endParaRPr>
          </a:p>
          <a:p>
            <a:pPr marL="342900" indent="-342900">
              <a:buAutoNum type="arabicPeriod"/>
            </a:pPr>
            <a:r>
              <a:rPr lang="en-US" sz="1400" dirty="0">
                <a:solidFill>
                  <a:schemeClr val="tx1"/>
                </a:solidFill>
                <a:latin typeface="Avenir Book"/>
              </a:rPr>
              <a:t>High CPU/GPU utilization under the </a:t>
            </a:r>
            <a:r>
              <a:rPr lang="en-US" sz="1400" dirty="0" smtClean="0">
                <a:solidFill>
                  <a:schemeClr val="tx1"/>
                </a:solidFill>
                <a:latin typeface="Avenir Book"/>
              </a:rPr>
              <a:t>hood</a:t>
            </a:r>
            <a:endParaRPr lang="ru-RU" sz="1400" dirty="0" smtClean="0">
              <a:solidFill>
                <a:schemeClr val="tx1"/>
              </a:solidFill>
              <a:latin typeface="Avenir Book"/>
            </a:endParaRPr>
          </a:p>
          <a:p>
            <a:pPr marL="342900" indent="-342900">
              <a:buAutoNum type="arabicPeriod"/>
            </a:pPr>
            <a:r>
              <a:rPr lang="en-US" sz="1400" dirty="0">
                <a:solidFill>
                  <a:schemeClr val="tx1"/>
                </a:solidFill>
                <a:latin typeface="Avenir Book"/>
              </a:rPr>
              <a:t>Ability to include remote compute resources </a:t>
            </a:r>
            <a:endParaRPr lang="ru-RU" sz="1400" dirty="0">
              <a:solidFill>
                <a:schemeClr val="tx1"/>
              </a:solidFill>
              <a:latin typeface="Avenir Book"/>
            </a:endParaRPr>
          </a:p>
          <a:p>
            <a:pPr marL="342900" indent="-342900">
              <a:buAutoNum type="arabicPeriod"/>
            </a:pPr>
            <a:r>
              <a:rPr lang="en-US" sz="1400" dirty="0" smtClean="0">
                <a:solidFill>
                  <a:schemeClr val="tx1"/>
                </a:solidFill>
                <a:latin typeface="Avenir Book"/>
              </a:rPr>
              <a:t>Provide runtime configuration at a single </a:t>
            </a:r>
            <a:r>
              <a:rPr lang="en-US" sz="1400" dirty="0">
                <a:solidFill>
                  <a:schemeClr val="tx1"/>
                </a:solidFill>
                <a:latin typeface="Avenir Book"/>
              </a:rPr>
              <a:t>experiment granularity</a:t>
            </a: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Monitoring tools for tracking experimental progress and device utilization</a:t>
            </a:r>
          </a:p>
          <a:p>
            <a:endParaRPr lang="en-US" sz="1400" dirty="0">
              <a:solidFill>
                <a:schemeClr val="tx1"/>
              </a:solidFill>
              <a:latin typeface="Avenir Book"/>
            </a:endParaRPr>
          </a:p>
          <a:p>
            <a:pPr marL="342900" indent="-342900">
              <a:buAutoNum type="arabicPeriod"/>
            </a:pPr>
            <a:endParaRPr lang="en-US" sz="1400" dirty="0" smtClean="0">
              <a:solidFill>
                <a:schemeClr val="tx1"/>
              </a:solidFill>
              <a:latin typeface="Avenir Book"/>
            </a:endParaRPr>
          </a:p>
        </p:txBody>
      </p:sp>
      <p:pic>
        <p:nvPicPr>
          <p:cNvPr id="6146" name="Picture 2" descr="C:\Users\burla\Downloads\Untitled-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81" y="2968226"/>
            <a:ext cx="521056" cy="3341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burla\Downloads\icon-for-easy-1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burla\Downloads\1-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Прямая со стрелкой 20"/>
          <p:cNvCxnSpPr/>
          <p:nvPr/>
        </p:nvCxnSpPr>
        <p:spPr>
          <a:xfrm flipH="1">
            <a:off x="3456042" y="1184298"/>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H="1">
            <a:off x="3476336" y="2123217"/>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a:stCxn id="17" idx="1"/>
            <a:endCxn id="8" idx="3"/>
          </p:cNvCxnSpPr>
          <p:nvPr/>
        </p:nvCxnSpPr>
        <p:spPr>
          <a:xfrm flipH="1" flipV="1">
            <a:off x="3476373" y="3150116"/>
            <a:ext cx="209105" cy="290543"/>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125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11</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Bar/ </a:t>
            </a:r>
            <a:r>
              <a:rPr lang="en-US" dirty="0" smtClean="0">
                <a:solidFill>
                  <a:schemeClr val="tx1"/>
                </a:solidFill>
                <a:latin typeface="Avenir Book"/>
              </a:rPr>
              <a:t>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3" name="Скругленный прямоугольник 12"/>
          <p:cNvSpPr/>
          <p:nvPr/>
        </p:nvSpPr>
        <p:spPr>
          <a:xfrm>
            <a:off x="3735905" y="980140"/>
            <a:ext cx="5162194" cy="3432915"/>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a:rPr>
              <a:t>We aim to help </a:t>
            </a:r>
            <a:r>
              <a:rPr lang="en-US" dirty="0" smtClean="0">
                <a:solidFill>
                  <a:schemeClr val="tx1"/>
                </a:solidFill>
                <a:latin typeface="Avenir Book"/>
              </a:rPr>
              <a:t>to debug FL opt. algorithms</a:t>
            </a:r>
          </a:p>
          <a:p>
            <a:endParaRPr lang="en-US"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The user </a:t>
            </a:r>
            <a:r>
              <a:rPr lang="en-US" sz="1400" dirty="0">
                <a:solidFill>
                  <a:schemeClr val="tx1"/>
                </a:solidFill>
                <a:latin typeface="Avenir Book"/>
              </a:rPr>
              <a:t>provides only a </a:t>
            </a:r>
            <a:r>
              <a:rPr lang="en-US" sz="1400" dirty="0" smtClean="0">
                <a:solidFill>
                  <a:schemeClr val="tx1"/>
                </a:solidFill>
                <a:latin typeface="Avenir Book"/>
              </a:rPr>
              <a:t>single-node implementation</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a:solidFill>
                  <a:schemeClr val="tx1"/>
                </a:solidFill>
                <a:latin typeface="Avenir Book"/>
              </a:rPr>
              <a:t>Mapping to </a:t>
            </a:r>
            <a:r>
              <a:rPr lang="en-US" sz="1400" dirty="0" smtClean="0">
                <a:solidFill>
                  <a:schemeClr val="tx1"/>
                </a:solidFill>
                <a:latin typeface="Avenir Book"/>
              </a:rPr>
              <a:t>multi-GPU/CPU </a:t>
            </a:r>
            <a:r>
              <a:rPr lang="en-US" sz="1400" dirty="0">
                <a:solidFill>
                  <a:schemeClr val="tx1"/>
                </a:solidFill>
                <a:latin typeface="Avenir Book"/>
              </a:rPr>
              <a:t>and multi-node setup happens during </a:t>
            </a:r>
            <a:r>
              <a:rPr lang="en-US" sz="1400" dirty="0" smtClean="0">
                <a:solidFill>
                  <a:schemeClr val="tx1"/>
                </a:solidFill>
                <a:latin typeface="Avenir Book"/>
              </a:rPr>
              <a:t>runtime configuration only</a:t>
            </a:r>
            <a:endParaRPr lang="en-US" sz="1400" dirty="0">
              <a:solidFill>
                <a:schemeClr val="tx1"/>
              </a:solidFill>
              <a:latin typeface="Avenir Book"/>
            </a:endParaRP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GUI/CUI </a:t>
            </a:r>
            <a:r>
              <a:rPr lang="en-US" sz="1400" dirty="0">
                <a:solidFill>
                  <a:schemeClr val="tx1"/>
                </a:solidFill>
                <a:latin typeface="Avenir Book"/>
              </a:rPr>
              <a:t>provides </a:t>
            </a:r>
            <a:r>
              <a:rPr lang="en-US" sz="1400" dirty="0" smtClean="0">
                <a:solidFill>
                  <a:schemeClr val="tx1"/>
                </a:solidFill>
                <a:latin typeface="Avenir Book"/>
              </a:rPr>
              <a:t>necessary logging information</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Means to </a:t>
            </a:r>
            <a:r>
              <a:rPr lang="en-US" sz="1400" dirty="0">
                <a:solidFill>
                  <a:schemeClr val="tx1"/>
                </a:solidFill>
                <a:latin typeface="Avenir Book"/>
              </a:rPr>
              <a:t>reproduce the experiments</a:t>
            </a:r>
          </a:p>
        </p:txBody>
      </p:sp>
      <p:pic>
        <p:nvPicPr>
          <p:cNvPr id="14" name="Picture 3" descr="C:\Users\burla\Downloads\icon-for-easy-12-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burla\Downloads\1-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burla\Downloads\Untitled-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281" y="2968226"/>
            <a:ext cx="521056" cy="3341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urla\Downloads\debugger-icon-13-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5049" y="3993287"/>
            <a:ext cx="457651" cy="45765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 стрелкой 16"/>
          <p:cNvCxnSpPr>
            <a:stCxn id="13" idx="1"/>
            <a:endCxn id="7" idx="3"/>
          </p:cNvCxnSpPr>
          <p:nvPr/>
        </p:nvCxnSpPr>
        <p:spPr>
          <a:xfrm flipH="1">
            <a:off x="3476373" y="2696598"/>
            <a:ext cx="259532" cy="1488496"/>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919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64395" y="-57693"/>
            <a:ext cx="8944054" cy="732223"/>
          </a:xfrm>
        </p:spPr>
        <p:txBody>
          <a:bodyPr>
            <a:normAutofit/>
          </a:bodyPr>
          <a:lstStyle/>
          <a:p>
            <a:pPr algn="ctr"/>
            <a:r>
              <a:rPr lang="en-US" dirty="0" smtClean="0">
                <a:latin typeface="Avenir Book"/>
              </a:rPr>
              <a:t>Federated Learning Objective</a:t>
            </a:r>
            <a:endParaRPr lang="en-US" dirty="0">
              <a:latin typeface="Avenir Book"/>
            </a:endParaRPr>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12</a:t>
            </a:fld>
            <a:endParaRPr lang="ru-RU" sz="1800" b="0" i="0" u="none" strike="noStrike" kern="1200" cap="none">
              <a:ln>
                <a:noFill/>
              </a:ln>
              <a:latin typeface="Liberation Sans" pitchFamily="18"/>
              <a:ea typeface="Microsoft YaHei" pitchFamily="2"/>
              <a:cs typeface="Arial" pitchFamily="2"/>
            </a:endParaRPr>
          </a:p>
        </p:txBody>
      </p:sp>
      <mc:AlternateContent xmlns:mc="http://schemas.openxmlformats.org/markup-compatibility/2006" xmlns:a14="http://schemas.microsoft.com/office/drawing/2010/main">
        <mc:Choice Requires="a14">
          <p:sp>
            <p:nvSpPr>
              <p:cNvPr id="2" name="Прямоугольник 1"/>
              <p:cNvSpPr/>
              <p:nvPr/>
            </p:nvSpPr>
            <p:spPr>
              <a:xfrm>
                <a:off x="207433" y="1951907"/>
                <a:ext cx="8826500" cy="1477328"/>
              </a:xfrm>
              <a:prstGeom prst="rect">
                <a:avLst/>
              </a:prstGeom>
            </p:spPr>
            <p:txBody>
              <a:bodyPr wrap="square">
                <a:spAutoFit/>
              </a:bodyPr>
              <a:lstStyle/>
              <a:p>
                <a:pPr marL="285750" indent="-285750">
                  <a:buFont typeface="Arial" pitchFamily="34" charset="0"/>
                  <a:buChar char="•"/>
                </a:pPr>
                <a14:m>
                  <m:oMath xmlns:m="http://schemas.openxmlformats.org/officeDocument/2006/math">
                    <m:r>
                      <a:rPr lang="en-US" i="1">
                        <a:latin typeface="Cambria Math"/>
                      </a:rPr>
                      <m:t>𝐹</m:t>
                    </m:r>
                  </m:oMath>
                </a14:m>
                <a:r>
                  <a:rPr lang="en-US" dirty="0" smtClean="0">
                    <a:latin typeface="Avenir Book"/>
                  </a:rPr>
                  <a:t> is global objective with </a:t>
                </a:r>
                <a:r>
                  <a:rPr lang="en-US" dirty="0">
                    <a:latin typeface="Avenir Book"/>
                  </a:rPr>
                  <a:t>randomness </a:t>
                </a:r>
                <a:endParaRPr lang="en-US" dirty="0" smtClean="0">
                  <a:latin typeface="Avenir Book"/>
                </a:endParaRPr>
              </a:p>
              <a:p>
                <a:r>
                  <a:rPr lang="en-US" dirty="0">
                    <a:latin typeface="Avenir Book"/>
                  </a:rPr>
                  <a:t> </a:t>
                </a:r>
                <a:r>
                  <a:rPr lang="en-US" dirty="0" smtClean="0">
                    <a:latin typeface="Avenir Book"/>
                  </a:rPr>
                  <a:t>    inherited </a:t>
                </a:r>
                <a:r>
                  <a:rPr lang="en-US" dirty="0">
                    <a:latin typeface="Avenir Book"/>
                  </a:rPr>
                  <a:t>from the client </a:t>
                </a:r>
                <a:r>
                  <a:rPr lang="en-US" dirty="0" smtClean="0">
                    <a:latin typeface="Avenir Book"/>
                  </a:rPr>
                  <a:t>distribution </a:t>
                </a:r>
                <a14:m>
                  <m:oMath xmlns:m="http://schemas.openxmlformats.org/officeDocument/2006/math">
                    <m:r>
                      <a:rPr lang="en-US" i="1">
                        <a:latin typeface="Cambria Math"/>
                        <a:ea typeface="Cambria Math"/>
                      </a:rPr>
                      <m:t>𝒫</m:t>
                    </m:r>
                  </m:oMath>
                </a14:m>
                <a:endParaRPr lang="en-US" dirty="0" smtClean="0">
                  <a:latin typeface="Avenir Book"/>
                </a:endParaRPr>
              </a:p>
              <a:p>
                <a:endParaRPr lang="en-US" dirty="0" smtClean="0">
                  <a:latin typeface="Avenir Book"/>
                </a:endParaRPr>
              </a:p>
              <a:p>
                <a:pPr marL="285750" indent="-285750">
                  <a:buFont typeface="Arial" pitchFamily="34" charset="0"/>
                  <a:buChar char="•"/>
                </a:pPr>
                <a14:m>
                  <m:oMath xmlns:m="http://schemas.openxmlformats.org/officeDocument/2006/math">
                    <m:sSub>
                      <m:sSubPr>
                        <m:ctrlPr>
                          <a:rPr lang="en-US" i="1">
                            <a:latin typeface="Cambria Math"/>
                            <a:ea typeface="Cambria Math"/>
                          </a:rPr>
                        </m:ctrlPr>
                      </m:sSubPr>
                      <m:e>
                        <m:r>
                          <a:rPr lang="en-US" i="1">
                            <a:latin typeface="Cambria Math"/>
                            <a:ea typeface="Cambria Math"/>
                          </a:rPr>
                          <m:t>𝐹</m:t>
                        </m:r>
                      </m:e>
                      <m:sub>
                        <m:r>
                          <a:rPr lang="en-US" i="1">
                            <a:latin typeface="Cambria Math"/>
                            <a:ea typeface="Cambria Math"/>
                          </a:rPr>
                          <m:t>𝑖</m:t>
                        </m:r>
                      </m:sub>
                    </m:sSub>
                  </m:oMath>
                </a14:m>
                <a:r>
                  <a:rPr lang="en-US" dirty="0" smtClean="0">
                    <a:latin typeface="Avenir Book"/>
                  </a:rPr>
                  <a:t> is local objective </a:t>
                </a:r>
                <a:r>
                  <a:rPr lang="en-US" dirty="0">
                    <a:latin typeface="Avenir Book"/>
                  </a:rPr>
                  <a:t>with randomness </a:t>
                </a:r>
                <a:endParaRPr lang="en-US" dirty="0" smtClean="0">
                  <a:latin typeface="Avenir Book"/>
                </a:endParaRPr>
              </a:p>
              <a:p>
                <a:r>
                  <a:rPr lang="en-US" dirty="0">
                    <a:latin typeface="Avenir Book"/>
                  </a:rPr>
                  <a:t> </a:t>
                </a:r>
                <a:r>
                  <a:rPr lang="en-US" dirty="0" smtClean="0">
                    <a:latin typeface="Avenir Book"/>
                  </a:rPr>
                  <a:t>    inherited </a:t>
                </a:r>
                <a:r>
                  <a:rPr lang="en-US" dirty="0">
                    <a:latin typeface="Avenir Book"/>
                  </a:rPr>
                  <a:t>from the client </a:t>
                </a:r>
                <a:r>
                  <a:rPr lang="en-US" dirty="0" smtClean="0">
                    <a:latin typeface="Avenir Book"/>
                  </a:rPr>
                  <a:t>data distribution </a:t>
                </a:r>
                <a14:m>
                  <m:oMath xmlns:m="http://schemas.openxmlformats.org/officeDocument/2006/math">
                    <m:sSub>
                      <m:sSubPr>
                        <m:ctrlPr>
                          <a:rPr lang="en-US" i="1">
                            <a:latin typeface="Cambria Math"/>
                            <a:ea typeface="Cambria Math"/>
                          </a:rPr>
                        </m:ctrlPr>
                      </m:sSubPr>
                      <m:e>
                        <m:r>
                          <a:rPr lang="en-US" i="1">
                            <a:latin typeface="Cambria Math"/>
                            <a:ea typeface="Cambria Math"/>
                          </a:rPr>
                          <m:t>𝐷</m:t>
                        </m:r>
                      </m:e>
                      <m:sub>
                        <m:r>
                          <a:rPr lang="en-US" i="1">
                            <a:latin typeface="Cambria Math"/>
                            <a:ea typeface="Cambria Math"/>
                          </a:rPr>
                          <m:t>𝑖</m:t>
                        </m:r>
                      </m:sub>
                    </m:sSub>
                  </m:oMath>
                </a14:m>
                <a:endParaRPr lang="en-US" dirty="0" smtClean="0">
                  <a:latin typeface="Avenir Book"/>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207433" y="1951907"/>
                <a:ext cx="8826500" cy="1477328"/>
              </a:xfrm>
              <a:prstGeom prst="rect">
                <a:avLst/>
              </a:prstGeom>
              <a:blipFill rotWithShape="1">
                <a:blip r:embed="rId3"/>
                <a:stretch>
                  <a:fillRect l="-414" t="-1646" b="-57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28858" y="791021"/>
                <a:ext cx="8304739"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a:rPr>
                          </m:ctrlPr>
                        </m:sSubSupPr>
                        <m:e>
                          <m:r>
                            <m:rPr>
                              <m:sty m:val="p"/>
                            </m:rPr>
                            <a:rPr lang="en-US" sz="2000" b="0" i="1" smtClean="0">
                              <a:latin typeface="Cambria Math"/>
                            </a:rPr>
                            <m:t>min</m:t>
                          </m:r>
                          <m:r>
                            <a:rPr lang="en-US" sz="2000" b="0" i="1" smtClean="0">
                              <a:latin typeface="Cambria Math"/>
                            </a:rPr>
                            <m:t>.</m:t>
                          </m:r>
                        </m:e>
                        <m:sub>
                          <m:r>
                            <a:rPr lang="en-US" sz="2000" b="0" i="1" smtClean="0">
                              <a:latin typeface="Cambria Math"/>
                            </a:rPr>
                            <m:t>𝑥</m:t>
                          </m:r>
                        </m:sub>
                        <m:sup/>
                      </m:sSubSup>
                      <m:r>
                        <a:rPr lang="en-US" sz="2000" b="0" i="1" smtClean="0">
                          <a:latin typeface="Cambria Math"/>
                        </a:rPr>
                        <m:t>𝐹</m:t>
                      </m:r>
                      <m:d>
                        <m:dPr>
                          <m:ctrlPr>
                            <a:rPr lang="en-US" sz="2000" b="0" i="1" smtClean="0">
                              <a:latin typeface="Cambria Math"/>
                            </a:rPr>
                          </m:ctrlPr>
                        </m:dPr>
                        <m:e>
                          <m:r>
                            <a:rPr lang="en-US" sz="2000" b="0" i="1" smtClean="0">
                              <a:latin typeface="Cambria Math"/>
                            </a:rPr>
                            <m:t>𝑥</m:t>
                          </m:r>
                        </m:e>
                      </m:d>
                      <m:r>
                        <a:rPr lang="en-US" sz="2000" i="1">
                          <a:latin typeface="Cambria Math"/>
                        </a:rPr>
                        <m:t>≜</m:t>
                      </m:r>
                      <m:r>
                        <a:rPr lang="en-US" sz="2000" b="0" i="1" smtClean="0">
                          <a:latin typeface="Cambria Math"/>
                        </a:rPr>
                        <m:t> </m:t>
                      </m:r>
                      <m:sSub>
                        <m:sSubPr>
                          <m:ctrlPr>
                            <a:rPr lang="en-US" sz="2000" b="0" i="1" smtClean="0">
                              <a:latin typeface="Cambria Math"/>
                              <a:ea typeface="Cambria Math"/>
                            </a:rPr>
                          </m:ctrlPr>
                        </m:sSubPr>
                        <m:e>
                          <m:r>
                            <a:rPr lang="en-US" sz="2000" b="0" i="1" smtClean="0">
                              <a:latin typeface="Cambria Math"/>
                              <a:ea typeface="Cambria Math"/>
                            </a:rPr>
                            <m:t>𝔼</m:t>
                          </m:r>
                        </m:e>
                        <m:sub>
                          <m:r>
                            <a:rPr lang="en-US" sz="2000" b="0" i="1" smtClean="0">
                              <a:latin typeface="Cambria Math"/>
                              <a:ea typeface="Cambria Math"/>
                            </a:rPr>
                            <m:t>𝑖</m:t>
                          </m:r>
                          <m:r>
                            <a:rPr lang="en-US" sz="2000" b="0" i="1" smtClean="0">
                              <a:latin typeface="Cambria Math"/>
                              <a:ea typeface="Cambria Math"/>
                            </a:rPr>
                            <m:t>~</m:t>
                          </m:r>
                          <m:r>
                            <a:rPr lang="en-US" sz="2000" b="0" i="1" smtClean="0">
                              <a:latin typeface="Cambria Math"/>
                              <a:ea typeface="Cambria Math"/>
                            </a:rPr>
                            <m:t>𝒫</m:t>
                          </m:r>
                        </m:sub>
                      </m:sSub>
                      <m:d>
                        <m:dPr>
                          <m:begChr m:val="["/>
                          <m:endChr m:val="]"/>
                          <m:ctrlPr>
                            <a:rPr lang="en-US" sz="2000" b="0" i="1" smtClean="0">
                              <a:latin typeface="Cambria Math"/>
                              <a:ea typeface="Cambria Math"/>
                            </a:rPr>
                          </m:ctrlPr>
                        </m:dPr>
                        <m:e>
                          <m:sSub>
                            <m:sSubPr>
                              <m:ctrlPr>
                                <a:rPr lang="en-US" sz="2000" b="0" i="1" smtClean="0">
                                  <a:latin typeface="Cambria Math"/>
                                  <a:ea typeface="Cambria Math"/>
                                </a:rPr>
                              </m:ctrlPr>
                            </m:sSubPr>
                            <m:e>
                              <m:r>
                                <a:rPr lang="en-US" sz="2000" b="0" i="1" smtClean="0">
                                  <a:latin typeface="Cambria Math"/>
                                  <a:ea typeface="Cambria Math"/>
                                </a:rPr>
                                <m:t>𝐹</m:t>
                              </m:r>
                            </m:e>
                            <m:sub>
                              <m:r>
                                <a:rPr lang="en-US" sz="2000" b="0" i="1" smtClean="0">
                                  <a:latin typeface="Cambria Math"/>
                                  <a:ea typeface="Cambria Math"/>
                                </a:rPr>
                                <m:t>𝑖</m:t>
                              </m:r>
                            </m:sub>
                          </m:sSub>
                          <m:d>
                            <m:dPr>
                              <m:ctrlPr>
                                <a:rPr lang="en-US" sz="2000" b="0" i="1" smtClean="0">
                                  <a:latin typeface="Cambria Math"/>
                                  <a:ea typeface="Cambria Math"/>
                                </a:rPr>
                              </m:ctrlPr>
                            </m:dPr>
                            <m:e>
                              <m:r>
                                <a:rPr lang="en-US" sz="2000" b="0" i="1" smtClean="0">
                                  <a:latin typeface="Cambria Math"/>
                                  <a:ea typeface="Cambria Math"/>
                                </a:rPr>
                                <m:t>𝑥</m:t>
                              </m:r>
                            </m:e>
                          </m:d>
                        </m:e>
                      </m:d>
                    </m:oMath>
                  </m:oMathPara>
                </a14:m>
                <a:endParaRPr lang="en-US" sz="2000" dirty="0" smtClean="0">
                  <a:latin typeface="Avenir Book"/>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28858" y="791021"/>
                <a:ext cx="8304739" cy="400110"/>
              </a:xfrm>
              <a:prstGeom prst="rect">
                <a:avLst/>
              </a:prstGeom>
              <a:blipFill rotWithShape="1">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Прямоугольник 6"/>
              <p:cNvSpPr/>
              <p:nvPr/>
            </p:nvSpPr>
            <p:spPr>
              <a:xfrm>
                <a:off x="3156198" y="913675"/>
                <a:ext cx="3563405" cy="737702"/>
              </a:xfrm>
              <a:prstGeom prst="rect">
                <a:avLst/>
              </a:prstGeom>
            </p:spPr>
            <p:txBody>
              <a:bodyPr wrap="square">
                <a:spAutoFit/>
              </a:bodyPr>
              <a:lstStyle/>
              <a:p>
                <a:r>
                  <a:rPr lang="en-US" sz="2000" dirty="0" smtClean="0">
                    <a:latin typeface="Avenir Book"/>
                    <a:ea typeface="Cambria Math"/>
                  </a:rPr>
                  <a:t>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𝐹</m:t>
                        </m:r>
                      </m:e>
                      <m:sub>
                        <m:r>
                          <a:rPr lang="en-US" sz="2000" i="1">
                            <a:latin typeface="Cambria Math"/>
                            <a:ea typeface="Cambria Math"/>
                          </a:rPr>
                          <m:t>𝑖</m:t>
                        </m:r>
                      </m:sub>
                    </m:sSub>
                    <m:d>
                      <m:dPr>
                        <m:ctrlPr>
                          <a:rPr lang="en-US" sz="2000" i="1">
                            <a:latin typeface="Cambria Math"/>
                            <a:ea typeface="Cambria Math"/>
                          </a:rPr>
                        </m:ctrlPr>
                      </m:dPr>
                      <m:e>
                        <m:r>
                          <a:rPr lang="en-US" sz="2000" i="1">
                            <a:latin typeface="Cambria Math"/>
                            <a:ea typeface="Cambria Math"/>
                          </a:rPr>
                          <m:t>𝑥</m:t>
                        </m:r>
                      </m:e>
                    </m:d>
                    <m:r>
                      <a:rPr lang="en-US" sz="2000" b="0" i="1" smtClean="0">
                        <a:latin typeface="Cambria Math"/>
                        <a:ea typeface="Cambria Math"/>
                      </a:rPr>
                      <m:t>=</m:t>
                    </m:r>
                    <m:sSub>
                      <m:sSubPr>
                        <m:ctrlPr>
                          <a:rPr lang="en-US" sz="2000" i="1">
                            <a:latin typeface="Cambria Math"/>
                            <a:ea typeface="Cambria Math"/>
                          </a:rPr>
                        </m:ctrlPr>
                      </m:sSubPr>
                      <m:e>
                        <m:r>
                          <a:rPr lang="en-US" sz="2000" i="1">
                            <a:latin typeface="Cambria Math"/>
                            <a:ea typeface="Cambria Math"/>
                          </a:rPr>
                          <m:t>𝔼</m:t>
                        </m:r>
                      </m:e>
                      <m:sub>
                        <m:r>
                          <a:rPr lang="en-US" sz="2000" i="1" smtClean="0">
                            <a:latin typeface="Cambria Math"/>
                            <a:ea typeface="Cambria Math"/>
                          </a:rPr>
                          <m:t>𝜉</m:t>
                        </m:r>
                        <m:r>
                          <a:rPr lang="en-US" sz="2000" i="1">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𝐷</m:t>
                            </m:r>
                          </m:e>
                          <m:sub>
                            <m:r>
                              <a:rPr lang="en-US" sz="2000" b="0" i="1" smtClean="0">
                                <a:latin typeface="Cambria Math"/>
                                <a:ea typeface="Cambria Math"/>
                              </a:rPr>
                              <m:t>𝑖</m:t>
                            </m:r>
                          </m:sub>
                        </m:sSub>
                      </m:sub>
                    </m:sSub>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𝑓</m:t>
                        </m:r>
                      </m:e>
                      <m:sub>
                        <m:r>
                          <a:rPr lang="en-US" sz="2000" b="0" i="1" smtClean="0">
                            <a:latin typeface="Cambria Math"/>
                            <a:ea typeface="Cambria Math"/>
                          </a:rPr>
                          <m:t>𝑖</m:t>
                        </m:r>
                      </m:sub>
                    </m:sSub>
                    <m:r>
                      <a:rPr lang="en-US" sz="2000" b="0" i="1" smtClean="0">
                        <a:latin typeface="Cambria Math"/>
                        <a:ea typeface="Cambria Math"/>
                      </a:rPr>
                      <m:t>(</m:t>
                    </m:r>
                    <m:r>
                      <a:rPr lang="en-US" sz="2000" b="0" i="1" smtClean="0">
                        <a:latin typeface="Cambria Math"/>
                        <a:ea typeface="Cambria Math"/>
                      </a:rPr>
                      <m:t>𝑥</m:t>
                    </m:r>
                    <m:r>
                      <a:rPr lang="en-US" sz="2000" b="0" i="1" smtClean="0">
                        <a:latin typeface="Cambria Math"/>
                        <a:ea typeface="Cambria Math"/>
                      </a:rPr>
                      <m:t>,</m:t>
                    </m:r>
                    <m:r>
                      <a:rPr lang="en-US" sz="2000" i="1">
                        <a:latin typeface="Cambria Math"/>
                        <a:ea typeface="Cambria Math"/>
                      </a:rPr>
                      <m:t>𝜉</m:t>
                    </m:r>
                    <m:r>
                      <a:rPr lang="en-US" sz="2000" b="0" i="1" smtClean="0">
                        <a:latin typeface="Cambria Math"/>
                        <a:ea typeface="Cambria Math"/>
                      </a:rPr>
                      <m:t>)]</m:t>
                    </m:r>
                  </m:oMath>
                </a14:m>
                <a:endParaRPr lang="en-US" sz="2000" dirty="0" smtClean="0">
                  <a:latin typeface="Avenir Book"/>
                </a:endParaRPr>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3156198" y="913675"/>
                <a:ext cx="3563405" cy="737702"/>
              </a:xfrm>
              <a:prstGeom prst="rect">
                <a:avLst/>
              </a:prstGeom>
              <a:blipFill rotWithShape="1">
                <a:blip r:embed="rId5"/>
                <a:stretch>
                  <a:fillRect b="-4959"/>
                </a:stretch>
              </a:blipFill>
            </p:spPr>
            <p:txBody>
              <a:bodyPr/>
              <a:lstStyle/>
              <a:p>
                <a:r>
                  <a:rPr lang="en-US">
                    <a:noFill/>
                  </a:rPr>
                  <a:t> </a:t>
                </a:r>
              </a:p>
            </p:txBody>
          </p:sp>
        </mc:Fallback>
      </mc:AlternateContent>
      <p:pic>
        <p:nvPicPr>
          <p:cNvPr id="15" name="Рисунок 14"/>
          <p:cNvPicPr>
            <a:picLocks noChangeAspect="1"/>
          </p:cNvPicPr>
          <p:nvPr/>
        </p:nvPicPr>
        <p:blipFill>
          <a:blip r:embed="rId6">
            <a:lum/>
            <a:alphaModFix/>
          </a:blip>
          <a:srcRect/>
          <a:stretch>
            <a:fillRect/>
          </a:stretch>
        </p:blipFill>
        <p:spPr>
          <a:xfrm>
            <a:off x="6590989" y="1593177"/>
            <a:ext cx="1296000" cy="1190159"/>
          </a:xfrm>
          <a:prstGeom prst="rect">
            <a:avLst/>
          </a:prstGeom>
          <a:noFill/>
          <a:ln>
            <a:noFill/>
          </a:ln>
        </p:spPr>
      </p:pic>
      <p:pic>
        <p:nvPicPr>
          <p:cNvPr id="16" name="Рисунок 15"/>
          <p:cNvPicPr>
            <a:picLocks noChangeAspect="1"/>
          </p:cNvPicPr>
          <p:nvPr/>
        </p:nvPicPr>
        <p:blipFill>
          <a:blip r:embed="rId7">
            <a:lum/>
            <a:alphaModFix/>
          </a:blip>
          <a:srcRect/>
          <a:stretch>
            <a:fillRect/>
          </a:stretch>
        </p:blipFill>
        <p:spPr>
          <a:xfrm>
            <a:off x="4985389" y="3681177"/>
            <a:ext cx="993600" cy="864000"/>
          </a:xfrm>
          <a:prstGeom prst="rect">
            <a:avLst/>
          </a:prstGeom>
          <a:noFill/>
          <a:ln>
            <a:noFill/>
          </a:ln>
        </p:spPr>
      </p:pic>
      <p:sp>
        <p:nvSpPr>
          <p:cNvPr id="17" name="TextBox 16"/>
          <p:cNvSpPr txBox="1"/>
          <p:nvPr/>
        </p:nvSpPr>
        <p:spPr>
          <a:xfrm>
            <a:off x="7562989" y="3969177"/>
            <a:ext cx="502358" cy="38576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ru-RU" sz="2000" b="1" i="0" u="none" strike="noStrike" kern="1200" cap="none">
                <a:ln>
                  <a:noFill/>
                </a:ln>
                <a:latin typeface="Liberation Sans" pitchFamily="18"/>
                <a:ea typeface="Microsoft YaHei" pitchFamily="2"/>
                <a:cs typeface="Arial" pitchFamily="2"/>
              </a:rPr>
              <a:t>. . .</a:t>
            </a:r>
          </a:p>
        </p:txBody>
      </p:sp>
      <p:sp>
        <p:nvSpPr>
          <p:cNvPr id="18" name="Прямая соединительная линия 17"/>
          <p:cNvSpPr/>
          <p:nvPr/>
        </p:nvSpPr>
        <p:spPr>
          <a:xfrm flipH="1">
            <a:off x="5402989" y="2673177"/>
            <a:ext cx="1512000" cy="1080000"/>
          </a:xfrm>
          <a:prstGeom prst="line">
            <a:avLst/>
          </a:prstGeom>
          <a:noFill/>
          <a:ln w="36000">
            <a:solidFill>
              <a:srgbClr val="3465A4"/>
            </a:solidFill>
            <a:prstDash val="solid"/>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sp>
        <p:nvSpPr>
          <p:cNvPr id="19" name="Прямая соединительная линия 18"/>
          <p:cNvSpPr/>
          <p:nvPr/>
        </p:nvSpPr>
        <p:spPr>
          <a:xfrm flipH="1">
            <a:off x="6842988" y="2673177"/>
            <a:ext cx="360001" cy="1080000"/>
          </a:xfrm>
          <a:prstGeom prst="line">
            <a:avLst/>
          </a:prstGeom>
          <a:noFill/>
          <a:ln w="36000">
            <a:solidFill>
              <a:srgbClr val="3465A4"/>
            </a:solidFill>
            <a:prstDash val="sysDot"/>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sp>
        <p:nvSpPr>
          <p:cNvPr id="20" name="Прямая соединительная линия 19"/>
          <p:cNvSpPr/>
          <p:nvPr/>
        </p:nvSpPr>
        <p:spPr>
          <a:xfrm>
            <a:off x="7562989" y="2673177"/>
            <a:ext cx="1224000" cy="1080000"/>
          </a:xfrm>
          <a:prstGeom prst="line">
            <a:avLst/>
          </a:prstGeom>
          <a:noFill/>
          <a:ln w="36000">
            <a:solidFill>
              <a:srgbClr val="3465A4"/>
            </a:solidFill>
            <a:prstDash val="solid"/>
            <a:headEnd type="arrow"/>
            <a:tailEnd type="arrow"/>
          </a:ln>
        </p:spPr>
        <p:txBody>
          <a:bodyPr vert="horz" wrap="none" lIns="108000" tIns="63000" rIns="108000" bIns="63000" anchor="ctr" anchorCtr="0" compatLnSpc="0"/>
          <a:lstStyle/>
          <a:p>
            <a:pPr marL="0" marR="0" lvl="0" indent="0" rtl="0" hangingPunct="0">
              <a:lnSpc>
                <a:spcPct val="100000"/>
              </a:lnSpc>
              <a:spcBef>
                <a:spcPts val="0"/>
              </a:spcBef>
              <a:spcAft>
                <a:spcPts val="0"/>
              </a:spcAft>
              <a:buNone/>
              <a:tabLst/>
            </a:pPr>
            <a:endParaRPr lang="ru-RU" sz="1800" b="0" i="0" u="none" strike="noStrike" kern="1200" cap="none">
              <a:ln>
                <a:noFill/>
              </a:ln>
              <a:latin typeface="Liberation Sans" pitchFamily="18"/>
              <a:ea typeface="Microsoft YaHei" pitchFamily="2"/>
              <a:cs typeface="Arial" pitchFamily="2"/>
            </a:endParaRPr>
          </a:p>
        </p:txBody>
      </p:sp>
      <p:pic>
        <p:nvPicPr>
          <p:cNvPr id="21" name="Рисунок 20"/>
          <p:cNvPicPr>
            <a:picLocks noChangeAspect="1"/>
          </p:cNvPicPr>
          <p:nvPr/>
        </p:nvPicPr>
        <p:blipFill>
          <a:blip r:embed="rId8">
            <a:lum/>
            <a:alphaModFix/>
          </a:blip>
          <a:srcRect/>
          <a:stretch>
            <a:fillRect/>
          </a:stretch>
        </p:blipFill>
        <p:spPr>
          <a:xfrm>
            <a:off x="6525829" y="3805737"/>
            <a:ext cx="605160" cy="523440"/>
          </a:xfrm>
          <a:prstGeom prst="rect">
            <a:avLst/>
          </a:prstGeom>
          <a:noFill/>
          <a:ln>
            <a:noFill/>
          </a:ln>
        </p:spPr>
      </p:pic>
      <p:pic>
        <p:nvPicPr>
          <p:cNvPr id="22" name="Рисунок 21"/>
          <p:cNvPicPr>
            <a:picLocks noChangeAspect="1"/>
          </p:cNvPicPr>
          <p:nvPr/>
        </p:nvPicPr>
        <p:blipFill>
          <a:blip r:embed="rId9">
            <a:lum/>
            <a:alphaModFix/>
          </a:blip>
          <a:srcRect/>
          <a:stretch>
            <a:fillRect/>
          </a:stretch>
        </p:blipFill>
        <p:spPr>
          <a:xfrm>
            <a:off x="8085660" y="3763407"/>
            <a:ext cx="1020959" cy="803519"/>
          </a:xfrm>
          <a:prstGeom prst="rect">
            <a:avLst/>
          </a:prstGeom>
          <a:noFill/>
          <a:ln>
            <a:noFill/>
          </a:ln>
        </p:spPr>
      </p:pic>
      <p:pic>
        <p:nvPicPr>
          <p:cNvPr id="7170" name="Picture 2" descr="C:\Users\burla\Desktop\4474968.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5977" y="3716295"/>
            <a:ext cx="310023" cy="31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120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sp>
        <p:nvSpPr>
          <p:cNvPr id="5" name="Скругленный прямоугольник 4"/>
          <p:cNvSpPr/>
          <p:nvPr/>
        </p:nvSpPr>
        <p:spPr>
          <a:xfrm>
            <a:off x="5007327" y="1179899"/>
            <a:ext cx="3950406" cy="2608826"/>
          </a:xfrm>
          <a:prstGeom prst="roundRect">
            <a:avLst/>
          </a:prstGeom>
          <a:solidFill>
            <a:srgbClr val="E0E0E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err="1">
                <a:solidFill>
                  <a:schemeClr val="tx1"/>
                </a:solidFill>
                <a:latin typeface="Avenir Book"/>
              </a:rPr>
              <a:t>FL_PyTorch</a:t>
            </a:r>
            <a:endParaRPr lang="en-US" sz="1400" dirty="0">
              <a:solidFill>
                <a:schemeClr val="tx1"/>
              </a:solidFill>
              <a:latin typeface="Avenir Book"/>
            </a:endParaRPr>
          </a:p>
          <a:p>
            <a:endParaRPr lang="en-US" sz="1400" dirty="0">
              <a:solidFill>
                <a:schemeClr val="tx1"/>
              </a:solidFill>
              <a:latin typeface="Avenir Book"/>
            </a:endParaRPr>
          </a:p>
          <a:p>
            <a:pPr marL="285750" indent="-285750">
              <a:buFont typeface="Arial" pitchFamily="34" charset="0"/>
              <a:buChar char="•"/>
            </a:pPr>
            <a:r>
              <a:rPr lang="en-US" sz="1400" dirty="0">
                <a:solidFill>
                  <a:schemeClr val="tx1"/>
                </a:solidFill>
                <a:latin typeface="Avenir Book"/>
              </a:rPr>
              <a:t>Written in Python language </a:t>
            </a:r>
            <a:r>
              <a:rPr lang="en-US" sz="1400" dirty="0" smtClean="0">
                <a:solidFill>
                  <a:schemeClr val="tx1"/>
                </a:solidFill>
                <a:latin typeface="Avenir Book"/>
              </a:rPr>
              <a:t>only</a:t>
            </a:r>
            <a:endParaRPr lang="en-US" sz="1400" dirty="0">
              <a:solidFill>
                <a:schemeClr val="tx1"/>
              </a:solidFill>
              <a:latin typeface="Avenir Book"/>
            </a:endParaRPr>
          </a:p>
          <a:p>
            <a:pPr marL="285750" indent="-285750">
              <a:buFont typeface="Arial" pitchFamily="34" charset="0"/>
              <a:buChar char="•"/>
            </a:pPr>
            <a:endParaRPr lang="en-US" sz="1400" dirty="0">
              <a:solidFill>
                <a:schemeClr val="tx1"/>
              </a:solidFill>
              <a:latin typeface="Avenir Book"/>
            </a:endParaRPr>
          </a:p>
          <a:p>
            <a:pPr marL="285750" indent="-285750">
              <a:buFont typeface="Arial" pitchFamily="34" charset="0"/>
              <a:buChar char="•"/>
            </a:pPr>
            <a:r>
              <a:rPr lang="en-US" sz="1400" dirty="0">
                <a:solidFill>
                  <a:schemeClr val="tx1"/>
                </a:solidFill>
                <a:latin typeface="Avenir Book"/>
              </a:rPr>
              <a:t>Build upon </a:t>
            </a:r>
            <a:r>
              <a:rPr lang="en-US" sz="1400" dirty="0" err="1">
                <a:solidFill>
                  <a:schemeClr val="tx1"/>
                </a:solidFill>
                <a:latin typeface="Avenir Book"/>
              </a:rPr>
              <a:t>PyTorch</a:t>
            </a:r>
            <a:r>
              <a:rPr lang="en-US" sz="1400" dirty="0">
                <a:solidFill>
                  <a:schemeClr val="tx1"/>
                </a:solidFill>
                <a:latin typeface="Avenir Book"/>
              </a:rPr>
              <a:t> </a:t>
            </a:r>
            <a:r>
              <a:rPr lang="en-US" sz="1400" dirty="0" smtClean="0">
                <a:solidFill>
                  <a:schemeClr val="tx1"/>
                </a:solidFill>
                <a:latin typeface="Avenir Book"/>
              </a:rPr>
              <a:t>abstractions</a:t>
            </a:r>
          </a:p>
        </p:txBody>
      </p:sp>
      <p:pic>
        <p:nvPicPr>
          <p:cNvPr id="6" name="Picture 4" descr="C:\Users\burla\Downloads\python-programming-language-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1554" y="2305742"/>
            <a:ext cx="357139" cy="3571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burla\Desktop\pytorch-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8622" y="2755557"/>
            <a:ext cx="289336" cy="289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8380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tx1"/>
                </a:solidFill>
                <a:latin typeface="Rockwell Condensed" pitchFamily="18" charset="0"/>
              </a:rPr>
              <a:t>InitializeServerState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This method returns a dictionary that initializes the server state. The method constructs and initializes the </a:t>
            </a:r>
            <a:r>
              <a:rPr lang="en-US" sz="1600" dirty="0" smtClean="0">
                <a:solidFill>
                  <a:schemeClr val="tx1"/>
                </a:solidFill>
                <a:latin typeface="Avenir Book"/>
              </a:rPr>
              <a:t>model.</a:t>
            </a:r>
            <a:endParaRPr lang="en-US" sz="1600" dirty="0">
              <a:solidFill>
                <a:schemeClr val="tx1"/>
              </a:solidFill>
              <a:latin typeface="Avenir Book"/>
            </a:endParaRPr>
          </a:p>
        </p:txBody>
      </p:sp>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flipV="1">
            <a:off x="2669059" y="1102841"/>
            <a:ext cx="2338268" cy="130856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1831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ClientState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By our design client state is stateless. The client state is instantiated at the beginning of each round for each of the selected clients. </a:t>
            </a:r>
            <a:endParaRPr lang="en-US" sz="1600" dirty="0" smtClean="0">
              <a:solidFill>
                <a:schemeClr val="tx1"/>
              </a:solidFill>
              <a:latin typeface="Avenir Book"/>
            </a:endParaRPr>
          </a:p>
          <a:p>
            <a:endParaRPr lang="en-US" sz="1600" dirty="0">
              <a:solidFill>
                <a:schemeClr val="tx1"/>
              </a:solidFill>
              <a:latin typeface="Avenir Book"/>
            </a:endParaRPr>
          </a:p>
          <a:p>
            <a:r>
              <a:rPr lang="en-US" sz="1600" dirty="0" smtClean="0">
                <a:solidFill>
                  <a:schemeClr val="tx1"/>
                </a:solidFill>
                <a:latin typeface="Avenir Book"/>
              </a:rPr>
              <a:t>If you need a </a:t>
            </a:r>
            <a:r>
              <a:rPr lang="en-US" sz="1600" dirty="0">
                <a:solidFill>
                  <a:schemeClr val="tx1"/>
                </a:solidFill>
                <a:latin typeface="Avenir Book"/>
              </a:rPr>
              <a:t>client state </a:t>
            </a:r>
            <a:r>
              <a:rPr lang="en-US" sz="1600" dirty="0" smtClean="0">
                <a:solidFill>
                  <a:schemeClr val="tx1"/>
                </a:solidFill>
                <a:latin typeface="Avenir Book"/>
              </a:rPr>
              <a:t>you may initialize it from the server </a:t>
            </a:r>
            <a:r>
              <a:rPr lang="en-US" sz="1600" dirty="0">
                <a:solidFill>
                  <a:schemeClr val="tx1"/>
                </a:solidFill>
                <a:latin typeface="Avenir Book"/>
              </a:rPr>
              <a:t>state.</a:t>
            </a:r>
          </a:p>
        </p:txBody>
      </p:sp>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flipV="1">
            <a:off x="2458995" y="1578576"/>
            <a:ext cx="2548332" cy="83282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926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LocalGradient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Obtain </a:t>
                </a:r>
                <a:r>
                  <a:rPr lang="en-US" sz="1600" dirty="0">
                    <a:solidFill>
                      <a:schemeClr val="tx1"/>
                    </a:solidFill>
                    <a:latin typeface="Avenir Book"/>
                  </a:rPr>
                  <a:t>the algorithm specific local </a:t>
                </a:r>
                <a:r>
                  <a:rPr lang="en-US" sz="1600" dirty="0" smtClean="0">
                    <a:solidFill>
                      <a:schemeClr val="tx1"/>
                    </a:solidFill>
                    <a:latin typeface="Avenir Book"/>
                  </a:rPr>
                  <a:t>gradient estimator </a:t>
                </a:r>
                <a14:m>
                  <m:oMath xmlns:m="http://schemas.openxmlformats.org/officeDocument/2006/math">
                    <m:sSub>
                      <m:sSubPr>
                        <m:ctrlPr>
                          <a:rPr lang="en-US" sz="1600" i="1">
                            <a:solidFill>
                              <a:schemeClr val="tx1"/>
                            </a:solidFill>
                            <a:latin typeface="Cambria Math"/>
                          </a:rPr>
                        </m:ctrlPr>
                      </m:sSubPr>
                      <m:e>
                        <m:r>
                          <a:rPr lang="en-US" sz="1600" i="1">
                            <a:solidFill>
                              <a:schemeClr val="tx1"/>
                            </a:solidFill>
                            <a:latin typeface="Cambria Math"/>
                          </a:rPr>
                          <m:t>𝑔</m:t>
                        </m:r>
                      </m:e>
                      <m:sub>
                        <m:r>
                          <a:rPr lang="en-US" sz="1600" i="1">
                            <a:solidFill>
                              <a:schemeClr val="tx1"/>
                            </a:solidFill>
                            <a:latin typeface="Cambria Math"/>
                          </a:rPr>
                          <m:t>𝑖</m:t>
                        </m:r>
                      </m:sub>
                    </m:sSub>
                    <m:r>
                      <a:rPr lang="en-US" sz="1600" b="0" i="0" smtClean="0">
                        <a:solidFill>
                          <a:schemeClr val="tx1"/>
                        </a:solidFill>
                        <a:latin typeface="Cambria Math"/>
                      </a:rPr>
                      <m:t> </m:t>
                    </m:r>
                  </m:oMath>
                </a14:m>
                <a:r>
                  <a:rPr lang="en-US" sz="1600" dirty="0" smtClean="0">
                    <a:solidFill>
                      <a:schemeClr val="tx1"/>
                    </a:solidFill>
                    <a:latin typeface="Avenir Book"/>
                  </a:rPr>
                  <a:t>.</a:t>
                </a: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p:nvPr/>
        </p:nvCxnSpPr>
        <p:spPr>
          <a:xfrm flipH="1" flipV="1">
            <a:off x="3796615" y="2361059"/>
            <a:ext cx="1210712" cy="16898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416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ClientOpt</a:t>
                </a:r>
              </a:p>
              <a:p>
                <a:endParaRPr lang="en-US" dirty="0" smtClean="0">
                  <a:solidFill>
                    <a:schemeClr val="tx1"/>
                  </a:solidFill>
                  <a:latin typeface="Rockwell Condensed" pitchFamily="18" charset="0"/>
                </a:endParaRPr>
              </a:p>
              <a:p>
                <a:r>
                  <a:rPr lang="en-US" sz="1600" dirty="0">
                    <a:solidFill>
                      <a:schemeClr val="tx1"/>
                    </a:solidFill>
                    <a:latin typeface="Avenir Book"/>
                  </a:rPr>
                  <a:t>Local </a:t>
                </a:r>
                <a:r>
                  <a:rPr lang="en-US" sz="1600" dirty="0" smtClean="0">
                    <a:solidFill>
                      <a:schemeClr val="tx1"/>
                    </a:solidFill>
                    <a:latin typeface="Avenir Book"/>
                  </a:rPr>
                  <a:t>optimization step using the obtained direction </a:t>
                </a:r>
                <a14:m>
                  <m:oMath xmlns:m="http://schemas.openxmlformats.org/officeDocument/2006/math">
                    <m:sSub>
                      <m:sSubPr>
                        <m:ctrlPr>
                          <a:rPr lang="en-US" sz="1600" b="0" i="1" smtClean="0">
                            <a:solidFill>
                              <a:schemeClr val="tx1"/>
                            </a:solidFill>
                            <a:latin typeface="Cambria Math"/>
                          </a:rPr>
                        </m:ctrlPr>
                      </m:sSubPr>
                      <m:e>
                        <m:r>
                          <a:rPr lang="en-US" sz="1600" b="0" i="1" smtClean="0">
                            <a:solidFill>
                              <a:schemeClr val="tx1"/>
                            </a:solidFill>
                            <a:latin typeface="Cambria Math"/>
                          </a:rPr>
                          <m:t>𝑔</m:t>
                        </m:r>
                      </m:e>
                      <m:sub>
                        <m:r>
                          <a:rPr lang="en-US" sz="1600" b="0" i="1" smtClean="0">
                            <a:solidFill>
                              <a:schemeClr val="tx1"/>
                            </a:solidFill>
                            <a:latin typeface="Cambria Math"/>
                          </a:rPr>
                          <m:t>𝑖</m:t>
                        </m:r>
                      </m:sub>
                    </m:sSub>
                  </m:oMath>
                </a14:m>
                <a:r>
                  <a:rPr lang="en-US" sz="1600" dirty="0" smtClean="0">
                    <a:solidFill>
                      <a:schemeClr val="tx1"/>
                    </a:solidFill>
                    <a:latin typeface="Avenir Book"/>
                  </a:rPr>
                  <a:t>.</a:t>
                </a: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p:nvPr/>
        </p:nvCxnSpPr>
        <p:spPr>
          <a:xfrm flipH="1" flipV="1">
            <a:off x="3398108" y="2560938"/>
            <a:ext cx="1609219" cy="45720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790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LocalState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Collect all the local </a:t>
            </a:r>
            <a:r>
              <a:rPr lang="en-US" sz="1600" dirty="0" smtClean="0">
                <a:solidFill>
                  <a:schemeClr val="tx1"/>
                </a:solidFill>
                <a:latin typeface="Avenir Book"/>
              </a:rPr>
              <a:t>states that are sent </a:t>
            </a:r>
            <a:r>
              <a:rPr lang="en-US" sz="1600" dirty="0">
                <a:solidFill>
                  <a:schemeClr val="tx1"/>
                </a:solidFill>
                <a:latin typeface="Avenir Book"/>
              </a:rPr>
              <a:t>to the master jointly with </a:t>
            </a:r>
            <a:r>
              <a:rPr lang="en-US" sz="1600" dirty="0" smtClean="0">
                <a:solidFill>
                  <a:schemeClr val="tx1"/>
                </a:solidFill>
                <a:latin typeface="Avenir Book"/>
              </a:rPr>
              <a:t>the local update.</a:t>
            </a:r>
            <a:endParaRPr lang="en-US" sz="1600" dirty="0">
              <a:solidFill>
                <a:schemeClr val="tx1"/>
              </a:solidFill>
              <a:latin typeface="Avenir Book"/>
            </a:endParaRPr>
          </a:p>
        </p:txBody>
      </p:sp>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3277630" y="2411405"/>
            <a:ext cx="1729697" cy="57893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507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ServerGradient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The estimator of the global direction to be used for the </a:t>
            </a:r>
            <a:r>
              <a:rPr lang="en-US" sz="1600" dirty="0">
                <a:solidFill>
                  <a:schemeClr val="tx1"/>
                </a:solidFill>
                <a:latin typeface="Avenir Book"/>
              </a:rPr>
              <a:t>global </a:t>
            </a:r>
            <a:r>
              <a:rPr lang="en-US" sz="1600" dirty="0" smtClean="0">
                <a:solidFill>
                  <a:schemeClr val="tx1"/>
                </a:solidFill>
                <a:latin typeface="Avenir Book"/>
              </a:rPr>
              <a:t>model update.</a:t>
            </a:r>
            <a:endParaRPr lang="en-US" sz="1600" dirty="0">
              <a:latin typeface="Avenir Book"/>
            </a:endParaRPr>
          </a:p>
        </p:txBody>
      </p:sp>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437370" y="2411405"/>
            <a:ext cx="2569957" cy="1283265"/>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5426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3">
            <a:lum/>
            <a:alphaModFix/>
          </a:blip>
          <a:srcRect/>
          <a:stretch>
            <a:fillRect/>
          </a:stretch>
        </p:blipFill>
        <p:spPr>
          <a:xfrm>
            <a:off x="6479747" y="755345"/>
            <a:ext cx="1622390" cy="1816878"/>
          </a:xfrm>
          <a:prstGeom prst="rect">
            <a:avLst/>
          </a:prstGeom>
          <a:noFill/>
          <a:ln>
            <a:noFill/>
          </a:ln>
        </p:spPr>
      </p:pic>
      <p:sp>
        <p:nvSpPr>
          <p:cNvPr id="9" name="Прямоугольник 8"/>
          <p:cNvSpPr/>
          <p:nvPr/>
        </p:nvSpPr>
        <p:spPr>
          <a:xfrm>
            <a:off x="5577264" y="2775530"/>
            <a:ext cx="3554834" cy="646331"/>
          </a:xfrm>
          <a:prstGeom prst="rect">
            <a:avLst/>
          </a:prstGeom>
        </p:spPr>
        <p:txBody>
          <a:bodyPr wrap="square">
            <a:spAutoFit/>
          </a:bodyPr>
          <a:lstStyle/>
          <a:p>
            <a:pPr lvl="0" algn="ctr" hangingPunct="0"/>
            <a:r>
              <a:rPr lang="ru-RU" sz="1200" dirty="0" err="1" smtClean="0">
                <a:latin typeface="Avenir Book" charset="0"/>
                <a:ea typeface="DejaVu Sans" pitchFamily="2"/>
                <a:cs typeface="Avenir Book" charset="0"/>
              </a:rPr>
              <a:t>Peter</a:t>
            </a:r>
            <a:r>
              <a:rPr lang="ru-RU" sz="1200" dirty="0" smtClean="0">
                <a:latin typeface="Avenir Book" charset="0"/>
                <a:ea typeface="DejaVu Sans" pitchFamily="2"/>
                <a:cs typeface="Avenir Book" charset="0"/>
              </a:rPr>
              <a:t> </a:t>
            </a:r>
            <a:r>
              <a:rPr lang="ru-RU" sz="1200" dirty="0" err="1" smtClean="0">
                <a:latin typeface="Avenir Book" charset="0"/>
                <a:ea typeface="DejaVu Sans" pitchFamily="2"/>
                <a:cs typeface="Avenir Book" charset="0"/>
              </a:rPr>
              <a:t>Richtárik</a:t>
            </a:r>
            <a:r>
              <a:rPr lang="ru-RU" sz="1200" dirty="0" smtClean="0">
                <a:latin typeface="Avenir Black" charset="0"/>
                <a:ea typeface="Microsoft YaHei" pitchFamily="2"/>
                <a:cs typeface="Avenir Black" charset="0"/>
              </a:rPr>
              <a:t/>
            </a:r>
            <a:br>
              <a:rPr lang="ru-RU" sz="1200" dirty="0" smtClean="0">
                <a:latin typeface="Avenir Black" charset="0"/>
                <a:ea typeface="Microsoft YaHei" pitchFamily="2"/>
                <a:cs typeface="Avenir Black" charset="0"/>
              </a:rPr>
            </a:br>
            <a:r>
              <a:rPr lang="ru-RU" sz="1200" dirty="0" err="1" smtClean="0">
                <a:latin typeface="Avenir Black" charset="0"/>
                <a:ea typeface="Microsoft YaHei" pitchFamily="2"/>
                <a:cs typeface="Avenir Black" charset="0"/>
              </a:rPr>
              <a:t>Professor</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of</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Computer</a:t>
            </a:r>
            <a:r>
              <a:rPr lang="ru-RU" sz="1200" dirty="0" smtClean="0">
                <a:latin typeface="Avenir Black" charset="0"/>
                <a:ea typeface="Microsoft YaHei" pitchFamily="2"/>
                <a:cs typeface="Avenir Black" charset="0"/>
              </a:rPr>
              <a:t> </a:t>
            </a:r>
            <a:r>
              <a:rPr lang="ru-RU" sz="1200" dirty="0" err="1" smtClean="0">
                <a:latin typeface="Avenir Black" charset="0"/>
                <a:ea typeface="Microsoft YaHei" pitchFamily="2"/>
                <a:cs typeface="Avenir Black" charset="0"/>
              </a:rPr>
              <a:t>Science</a:t>
            </a:r>
            <a:r>
              <a:rPr lang="ru-RU" sz="1200" dirty="0" smtClean="0">
                <a:latin typeface="Avenir Black" charset="0"/>
                <a:ea typeface="Microsoft YaHei" pitchFamily="2"/>
                <a:cs typeface="Avenir Black" charset="0"/>
              </a:rPr>
              <a:t> KAUST</a:t>
            </a:r>
            <a:endParaRPr lang="en-US" sz="1200" dirty="0" smtClean="0">
              <a:latin typeface="Avenir Black" charset="0"/>
              <a:ea typeface="Microsoft YaHei" pitchFamily="2"/>
              <a:cs typeface="Avenir Black" charset="0"/>
            </a:endParaRPr>
          </a:p>
          <a:p>
            <a:pPr lvl="0" algn="ctr" hangingPunct="0"/>
            <a:r>
              <a:rPr lang="en-US" sz="1200" dirty="0" smtClean="0">
                <a:latin typeface="Avenir Black" charset="0"/>
                <a:ea typeface="Microsoft YaHei" pitchFamily="2"/>
                <a:cs typeface="Avenir Black" charset="0"/>
              </a:rPr>
              <a:t>peter.richtarik@kaust.edu.sa</a:t>
            </a:r>
            <a:endParaRPr lang="ru-RU" sz="1200" dirty="0">
              <a:latin typeface="Avenir Black" charset="0"/>
              <a:ea typeface="Microsoft YaHei" pitchFamily="2"/>
              <a:cs typeface="Avenir Black" charset="0"/>
            </a:endParaRPr>
          </a:p>
        </p:txBody>
      </p:sp>
      <p:pic>
        <p:nvPicPr>
          <p:cNvPr id="11" name="Picture 2" descr="C:\Users\burla\Desktop\avatar_hu92a1891b6d65d6c935723c3a7f40b788_113120_270x270_fill_q90_lanczos_cen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3278" y="732367"/>
            <a:ext cx="1839855" cy="1839855"/>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3004268" y="2775530"/>
            <a:ext cx="3119961" cy="646331"/>
          </a:xfrm>
          <a:prstGeom prst="rect">
            <a:avLst/>
          </a:prstGeom>
        </p:spPr>
        <p:txBody>
          <a:bodyPr wrap="square">
            <a:spAutoFit/>
          </a:bodyPr>
          <a:lstStyle/>
          <a:p>
            <a:pPr lvl="0" algn="ctr" hangingPunct="0"/>
            <a:r>
              <a:rPr lang="en-US" sz="1200" dirty="0">
                <a:latin typeface="Avenir Book"/>
                <a:cs typeface="Leelawadee UI" pitchFamily="34" charset="-34"/>
              </a:rPr>
              <a:t>Samuel </a:t>
            </a:r>
            <a:r>
              <a:rPr lang="en-US" sz="1200" dirty="0" err="1" smtClean="0">
                <a:latin typeface="Avenir Book"/>
                <a:cs typeface="Leelawadee UI" pitchFamily="34" charset="-34"/>
              </a:rPr>
              <a:t>Horváth</a:t>
            </a:r>
            <a:endParaRPr lang="en-US" sz="1200" dirty="0" smtClean="0">
              <a:latin typeface="Avenir Book"/>
              <a:cs typeface="Leelawadee UI" pitchFamily="34" charset="-34"/>
            </a:endParaRPr>
          </a:p>
          <a:p>
            <a:pPr lvl="0" algn="ctr" hangingPunct="0"/>
            <a:r>
              <a:rPr lang="ru-RU" sz="1200" dirty="0" err="1">
                <a:latin typeface="Avenir Black"/>
                <a:ea typeface="Microsoft YaHei" pitchFamily="2"/>
                <a:cs typeface="Leelawadee UI" pitchFamily="34" charset="-34"/>
              </a:rPr>
              <a:t>PhD</a:t>
            </a:r>
            <a:r>
              <a:rPr lang="ru-RU" sz="1200" dirty="0">
                <a:latin typeface="Avenir Black"/>
                <a:ea typeface="Microsoft YaHei" pitchFamily="2"/>
                <a:cs typeface="Leelawadee UI" pitchFamily="34" charset="-34"/>
              </a:rPr>
              <a:t> </a:t>
            </a:r>
            <a:r>
              <a:rPr lang="ru-RU" sz="1200" dirty="0" err="1">
                <a:latin typeface="Avenir Black"/>
                <a:ea typeface="Microsoft YaHei" pitchFamily="2"/>
                <a:cs typeface="Leelawadee UI" pitchFamily="34" charset="-34"/>
              </a:rPr>
              <a:t>student</a:t>
            </a:r>
            <a:r>
              <a:rPr lang="en-US" sz="1200" dirty="0">
                <a:latin typeface="Avenir Book"/>
                <a:ea typeface="Microsoft YaHei" pitchFamily="2"/>
                <a:cs typeface="Leelawadee UI" pitchFamily="34" charset="-34"/>
              </a:rPr>
              <a:t> </a:t>
            </a:r>
            <a:r>
              <a:rPr lang="ru-RU" sz="1200" dirty="0" smtClean="0">
                <a:latin typeface="Avenir Black"/>
                <a:ea typeface="Microsoft YaHei" pitchFamily="2"/>
                <a:cs typeface="Leelawadee UI" pitchFamily="34" charset="-34"/>
              </a:rPr>
              <a:t>KAUST</a:t>
            </a:r>
            <a:endParaRPr lang="en-US" sz="1200" dirty="0" smtClean="0">
              <a:latin typeface="Avenir Black"/>
              <a:ea typeface="Microsoft YaHei" pitchFamily="2"/>
              <a:cs typeface="Leelawadee UI" pitchFamily="34" charset="-34"/>
            </a:endParaRPr>
          </a:p>
          <a:p>
            <a:pPr lvl="0" algn="ctr" hangingPunct="0"/>
            <a:r>
              <a:rPr lang="en-US" sz="1200" dirty="0">
                <a:latin typeface="Avenir Black"/>
                <a:ea typeface="Microsoft YaHei" pitchFamily="2"/>
                <a:cs typeface="Leelawadee UI" pitchFamily="34" charset="-34"/>
              </a:rPr>
              <a:t>samuel.horvath@kaust.edu.sa</a:t>
            </a:r>
            <a:endParaRPr lang="ru-RU" sz="1200" dirty="0">
              <a:latin typeface="Avenir Black"/>
              <a:ea typeface="Microsoft YaHei" pitchFamily="2"/>
              <a:cs typeface="Leelawadee UI" pitchFamily="34" charset="-34"/>
            </a:endParaRPr>
          </a:p>
        </p:txBody>
      </p:sp>
      <p:pic>
        <p:nvPicPr>
          <p:cNvPr id="16" name="Рисунок 15"/>
          <p:cNvPicPr>
            <a:picLocks noChangeAspect="1"/>
          </p:cNvPicPr>
          <p:nvPr/>
        </p:nvPicPr>
        <p:blipFill>
          <a:blip r:embed="rId5">
            <a:lum/>
            <a:alphaModFix/>
          </a:blip>
          <a:srcRect/>
          <a:stretch>
            <a:fillRect/>
          </a:stretch>
        </p:blipFill>
        <p:spPr>
          <a:xfrm>
            <a:off x="886102" y="795868"/>
            <a:ext cx="1805988" cy="1805988"/>
          </a:xfrm>
          <a:prstGeom prst="rect">
            <a:avLst/>
          </a:prstGeom>
          <a:noFill/>
          <a:ln>
            <a:noFill/>
          </a:ln>
        </p:spPr>
      </p:pic>
      <p:sp>
        <p:nvSpPr>
          <p:cNvPr id="5" name="Прямоугольник 4"/>
          <p:cNvSpPr/>
          <p:nvPr/>
        </p:nvSpPr>
        <p:spPr>
          <a:xfrm>
            <a:off x="256398" y="2775529"/>
            <a:ext cx="3042851" cy="646331"/>
          </a:xfrm>
          <a:prstGeom prst="rect">
            <a:avLst/>
          </a:prstGeom>
        </p:spPr>
        <p:txBody>
          <a:bodyPr wrap="square">
            <a:spAutoFit/>
          </a:bodyPr>
          <a:lstStyle/>
          <a:p>
            <a:pPr lvl="0" algn="ctr" hangingPunct="0"/>
            <a:r>
              <a:rPr lang="en-US" sz="1200" dirty="0" smtClean="0">
                <a:latin typeface="Avenir Book"/>
              </a:rPr>
              <a:t>Konstantin </a:t>
            </a:r>
            <a:r>
              <a:rPr lang="en-US" sz="1200" dirty="0" err="1" smtClean="0">
                <a:latin typeface="Avenir Book"/>
              </a:rPr>
              <a:t>Burlachenko</a:t>
            </a:r>
            <a:endParaRPr lang="en-US" sz="1200" dirty="0">
              <a:latin typeface="Avenir Book"/>
            </a:endParaRPr>
          </a:p>
          <a:p>
            <a:pPr lvl="0" algn="ctr" hangingPunct="0"/>
            <a:r>
              <a:rPr lang="ru-RU" sz="1200" dirty="0" err="1">
                <a:latin typeface="Avenir Black"/>
                <a:ea typeface="Microsoft YaHei" pitchFamily="2"/>
                <a:cs typeface="Arial" pitchFamily="2"/>
              </a:rPr>
              <a:t>PhD</a:t>
            </a:r>
            <a:r>
              <a:rPr lang="ru-RU" sz="1200" dirty="0">
                <a:latin typeface="Avenir Black"/>
                <a:ea typeface="Microsoft YaHei" pitchFamily="2"/>
                <a:cs typeface="Arial" pitchFamily="2"/>
              </a:rPr>
              <a:t> </a:t>
            </a:r>
            <a:r>
              <a:rPr lang="ru-RU" sz="1200" dirty="0" err="1">
                <a:latin typeface="Avenir Black"/>
                <a:ea typeface="Microsoft YaHei" pitchFamily="2"/>
                <a:cs typeface="Arial" pitchFamily="2"/>
              </a:rPr>
              <a:t>student</a:t>
            </a:r>
            <a:r>
              <a:rPr lang="en-US" sz="1200" dirty="0">
                <a:latin typeface="Avenir Book"/>
                <a:ea typeface="Microsoft YaHei" pitchFamily="2"/>
                <a:cs typeface="Arial" pitchFamily="2"/>
              </a:rPr>
              <a:t> </a:t>
            </a:r>
            <a:r>
              <a:rPr lang="ru-RU" sz="1200" dirty="0" smtClean="0">
                <a:latin typeface="Avenir Black"/>
                <a:ea typeface="Microsoft YaHei" pitchFamily="2"/>
                <a:cs typeface="Arial" pitchFamily="2"/>
              </a:rPr>
              <a:t>KAUST</a:t>
            </a:r>
            <a:endParaRPr lang="en-US" sz="1200" dirty="0" smtClean="0">
              <a:latin typeface="Avenir Black"/>
              <a:ea typeface="Microsoft YaHei" pitchFamily="2"/>
              <a:cs typeface="Arial" pitchFamily="2"/>
            </a:endParaRPr>
          </a:p>
          <a:p>
            <a:pPr lvl="0" algn="ctr" hangingPunct="0"/>
            <a:r>
              <a:rPr lang="en-US" sz="1200" dirty="0">
                <a:latin typeface="Avenir Black"/>
                <a:ea typeface="Microsoft YaHei" pitchFamily="2"/>
                <a:cs typeface="Arial" pitchFamily="2"/>
              </a:rPr>
              <a:t>konstantin.burlachenko@kaust.edu.sa</a:t>
            </a:r>
            <a:endParaRPr lang="ru-RU" sz="1200" dirty="0">
              <a:latin typeface="Avenir Black"/>
              <a:ea typeface="Microsoft YaHei" pitchFamily="2"/>
              <a:cs typeface="Arial" pitchFamily="2"/>
            </a:endParaRPr>
          </a:p>
        </p:txBody>
      </p:sp>
    </p:spTree>
    <p:extLst>
      <p:ext uri="{BB962C8B-B14F-4D97-AF65-F5344CB8AC3E}">
        <p14:creationId xmlns:p14="http://schemas.microsoft.com/office/powerpoint/2010/main" val="3168140233"/>
      </p:ext>
    </p:extLst>
  </p:cSld>
  <p:clrMapOvr>
    <a:masterClrMapping/>
  </p:clrMapOvr>
  <mc:AlternateContent xmlns:mc="http://schemas.openxmlformats.org/markup-compatibility/2006" xmlns:p14="http://schemas.microsoft.com/office/powerpoint/2010/main">
    <mc:Choice Requires="p14">
      <p:transition spd="slow" p14:dur="2000" advTm="8130"/>
    </mc:Choice>
    <mc:Fallback xmlns="">
      <p:transition spd="slow" advTm="813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Rockwell Condensed" pitchFamily="18" charset="0"/>
                  </a:rPr>
                  <a:t>ServerOpt</a:t>
                </a:r>
              </a:p>
              <a:p>
                <a:endParaRPr lang="en-US" dirty="0" smtClean="0">
                  <a:solidFill>
                    <a:schemeClr val="tx1"/>
                  </a:solidFill>
                  <a:latin typeface="Rockwell Condensed" pitchFamily="18" charset="0"/>
                </a:endParaRPr>
              </a:p>
              <a:p>
                <a:r>
                  <a:rPr lang="en-US" sz="1600" dirty="0" smtClean="0">
                    <a:solidFill>
                      <a:schemeClr val="tx1"/>
                    </a:solidFill>
                    <a:latin typeface="Avenir Book"/>
                  </a:rPr>
                  <a:t>Server optimization </a:t>
                </a:r>
                <a:r>
                  <a:rPr lang="en-US" sz="1600" dirty="0">
                    <a:solidFill>
                      <a:schemeClr val="tx1"/>
                    </a:solidFill>
                    <a:latin typeface="Avenir Book"/>
                  </a:rPr>
                  <a:t>step using the obtained </a:t>
                </a:r>
                <a:r>
                  <a:rPr lang="en-US" sz="1600" dirty="0" smtClean="0">
                    <a:solidFill>
                      <a:schemeClr val="tx1"/>
                    </a:solidFill>
                    <a:latin typeface="Avenir Book"/>
                  </a:rPr>
                  <a:t>direction </a:t>
                </a:r>
                <a14:m>
                  <m:oMath xmlns:m="http://schemas.openxmlformats.org/officeDocument/2006/math">
                    <m:sSup>
                      <m:sSupPr>
                        <m:ctrlPr>
                          <a:rPr lang="en-US" sz="1600" i="1">
                            <a:solidFill>
                              <a:schemeClr val="tx1"/>
                            </a:solidFill>
                            <a:latin typeface="Cambria Math"/>
                          </a:rPr>
                        </m:ctrlPr>
                      </m:sSupPr>
                      <m:e>
                        <m:r>
                          <a:rPr lang="en-US" sz="1600" i="1">
                            <a:solidFill>
                              <a:schemeClr val="tx1"/>
                            </a:solidFill>
                            <a:latin typeface="Cambria Math"/>
                          </a:rPr>
                          <m:t>𝐺</m:t>
                        </m:r>
                      </m:e>
                      <m:sup>
                        <m:r>
                          <a:rPr lang="en-US" sz="1600" i="1">
                            <a:solidFill>
                              <a:schemeClr val="tx1"/>
                            </a:solidFill>
                            <a:latin typeface="Cambria Math"/>
                          </a:rPr>
                          <m:t>𝑡</m:t>
                        </m:r>
                      </m:sup>
                    </m:sSup>
                  </m:oMath>
                </a14:m>
                <a:r>
                  <a:rPr lang="en-US" sz="1600" dirty="0" smtClean="0">
                    <a:solidFill>
                      <a:schemeClr val="tx1"/>
                    </a:solidFill>
                    <a:latin typeface="Avenir Book"/>
                  </a:rPr>
                  <a:t>.</a:t>
                </a:r>
                <a:endParaRPr lang="en-US" sz="1600" dirty="0">
                  <a:solidFill>
                    <a:schemeClr val="tx1"/>
                  </a:solidFill>
                  <a:latin typeface="Avenir Book"/>
                </a:endParaRPr>
              </a:p>
              <a:p>
                <a:endParaRPr lang="en-US" sz="1600" dirty="0">
                  <a:solidFill>
                    <a:schemeClr val="tx1"/>
                  </a:solidFill>
                  <a:latin typeface="Avenir Book"/>
                </a:endParaRPr>
              </a:p>
            </p:txBody>
          </p:sp>
        </mc:Choice>
        <mc:Fallback xmlns="">
          <p:sp>
            <p:nvSpPr>
              <p:cNvPr id="5" name="Скругленный прямоугольник 4"/>
              <p:cNvSpPr>
                <a:spLocks noRot="1" noChangeAspect="1" noMove="1" noResize="1" noEditPoints="1" noAdjustHandles="1" noChangeArrowheads="1" noChangeShapeType="1" noTextEdit="1"/>
              </p:cNvSpPr>
              <p:nvPr/>
            </p:nvSpPr>
            <p:spPr>
              <a:xfrm>
                <a:off x="5007327" y="851944"/>
                <a:ext cx="3950406" cy="3118921"/>
              </a:xfrm>
              <a:prstGeom prst="roundRect">
                <a:avLst/>
              </a:prstGeom>
              <a:blipFill rotWithShape="1">
                <a:blip r:embed="rId4"/>
                <a:stretch>
                  <a:fillRect/>
                </a:stretch>
              </a:blipFill>
              <a:ln>
                <a:solidFill>
                  <a:schemeClr val="tx1"/>
                </a:solidFill>
              </a:ln>
            </p:spPr>
            <p:txBody>
              <a:bodyPr/>
              <a:lstStyle/>
              <a:p>
                <a:r>
                  <a:rPr lang="en-US">
                    <a:noFill/>
                  </a:rPr>
                  <a:t> </a:t>
                </a:r>
              </a:p>
            </p:txBody>
          </p:sp>
        </mc:Fallback>
      </mc:AlternateContent>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848232" y="2411405"/>
            <a:ext cx="2159095" cy="15087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591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Скругленный прямоугольник 4"/>
          <p:cNvSpPr/>
          <p:nvPr/>
        </p:nvSpPr>
        <p:spPr>
          <a:xfrm>
            <a:off x="5007327" y="851944"/>
            <a:ext cx="3950406" cy="311892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Rockwell Condensed" pitchFamily="18" charset="0"/>
              </a:rPr>
              <a:t>ServerGlobalState</a:t>
            </a:r>
            <a:endParaRPr lang="en-US" dirty="0" smtClean="0">
              <a:solidFill>
                <a:schemeClr val="tx1"/>
              </a:solidFill>
              <a:latin typeface="Rockwell Condensed" pitchFamily="18" charset="0"/>
            </a:endParaRPr>
          </a:p>
          <a:p>
            <a:endParaRPr lang="en-US" dirty="0" smtClean="0">
              <a:solidFill>
                <a:schemeClr val="tx1"/>
              </a:solidFill>
              <a:latin typeface="Rockwell Condensed" pitchFamily="18" charset="0"/>
            </a:endParaRPr>
          </a:p>
          <a:p>
            <a:r>
              <a:rPr lang="en-US" sz="1600" dirty="0">
                <a:solidFill>
                  <a:schemeClr val="tx1"/>
                </a:solidFill>
                <a:latin typeface="Avenir Book"/>
              </a:rPr>
              <a:t>The global server state </a:t>
            </a:r>
            <a:r>
              <a:rPr lang="en-US" sz="1600" dirty="0" smtClean="0">
                <a:solidFill>
                  <a:schemeClr val="tx1"/>
                </a:solidFill>
                <a:latin typeface="Avenir Book"/>
              </a:rPr>
              <a:t>update</a:t>
            </a:r>
            <a:endParaRPr lang="en-US" sz="1600" dirty="0">
              <a:solidFill>
                <a:schemeClr val="tx1"/>
              </a:solidFill>
              <a:latin typeface="Avenir Book"/>
            </a:endParaRPr>
          </a:p>
        </p:txBody>
      </p:sp>
      <p:sp>
        <p:nvSpPr>
          <p:cNvPr id="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19285" cy="732223"/>
          </a:xfrm>
        </p:spPr>
        <p:txBody>
          <a:bodyPr>
            <a:noAutofit/>
          </a:bodyPr>
          <a:lstStyle/>
          <a:p>
            <a:pPr algn="ctr"/>
            <a:r>
              <a:rPr lang="en-US" dirty="0">
                <a:latin typeface="Avenir Book"/>
              </a:rPr>
              <a:t>Generalized Federated </a:t>
            </a:r>
            <a:r>
              <a:rPr lang="en-US" dirty="0" smtClean="0">
                <a:latin typeface="Avenir Book"/>
              </a:rPr>
              <a:t>Averaging</a:t>
            </a:r>
            <a:endParaRPr lang="en-US" dirty="0">
              <a:latin typeface="Avenir Book"/>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87" y="834088"/>
            <a:ext cx="3799739" cy="3632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Прямая со стрелкой 5"/>
          <p:cNvCxnSpPr>
            <a:stCxn id="5" idx="1"/>
          </p:cNvCxnSpPr>
          <p:nvPr/>
        </p:nvCxnSpPr>
        <p:spPr>
          <a:xfrm flipH="1">
            <a:off x="2465173" y="2411405"/>
            <a:ext cx="2542154" cy="173119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26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43999" cy="732223"/>
          </a:xfrm>
        </p:spPr>
        <p:txBody>
          <a:bodyPr>
            <a:normAutofit/>
          </a:bodyPr>
          <a:lstStyle/>
          <a:p>
            <a:pPr algn="ctr"/>
            <a:r>
              <a:rPr lang="en-US" dirty="0" smtClean="0">
                <a:latin typeface="Avenir Book"/>
              </a:rPr>
              <a:t>FL Optimization Research Simulator: UI</a:t>
            </a:r>
            <a:endParaRPr lang="en-US" dirty="0">
              <a:latin typeface="Avenir Book"/>
            </a:endParaRPr>
          </a:p>
        </p:txBody>
      </p:sp>
      <p:sp>
        <p:nvSpPr>
          <p:cNvPr id="7" name="Прямоугольник 6"/>
          <p:cNvSpPr/>
          <p:nvPr/>
        </p:nvSpPr>
        <p:spPr>
          <a:xfrm>
            <a:off x="32091" y="772106"/>
            <a:ext cx="9063931" cy="455923"/>
          </a:xfrm>
          <a:prstGeom prst="rect">
            <a:avLst/>
          </a:prstGeom>
          <a:solidFill>
            <a:srgbClr val="E0E0E0"/>
          </a:solidFill>
          <a:ln>
            <a:solidFill>
              <a:srgbClr val="F4A582"/>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rPr>
              <a:t>Graphical UI</a:t>
            </a:r>
            <a:endParaRPr lang="en-US" dirty="0">
              <a:solidFill>
                <a:schemeClr val="tx1"/>
              </a:solidFill>
            </a:endParaRPr>
          </a:p>
        </p:txBody>
      </p:sp>
      <p:pic>
        <p:nvPicPr>
          <p:cNvPr id="18" name="Picture 15" descr="C:\Users\burla\Desktop\gui_mai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3" y="1267106"/>
            <a:ext cx="6307959" cy="33154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raw.githubusercontent.com/SamuelHorvath/fl_pytorch/fixies_r_v02/docs/imgs/machine_selector.png?token=AAXUU42OYSK4SDEXPLX6BLTBSLQP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774" y="1950157"/>
            <a:ext cx="3638248" cy="11414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C:\Users\burla\Downloads\gui_simulation_screen (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00" y="1296097"/>
            <a:ext cx="6240492" cy="3286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7" descr="C:\Users\burla\Desktop\gui_plotting_scre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179" y="1327164"/>
            <a:ext cx="6241354" cy="326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8" descr="C:\Users\burla\Downloads\gui_console_output_lo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561" y="1252131"/>
            <a:ext cx="6263497" cy="3308580"/>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p:cNvSpPr/>
          <p:nvPr/>
        </p:nvSpPr>
        <p:spPr>
          <a:xfrm>
            <a:off x="32091" y="772106"/>
            <a:ext cx="9063931"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rPr>
              <a:t>Console UI</a:t>
            </a:r>
            <a:endParaRPr lang="en-US" dirty="0">
              <a:solidFill>
                <a:schemeClr val="tx1"/>
              </a:solidFill>
            </a:endParaRPr>
          </a:p>
        </p:txBody>
      </p:sp>
      <p:sp>
        <p:nvSpPr>
          <p:cNvPr id="6" name="Title 3">
            <a:extLst>
              <a:ext uri="{FF2B5EF4-FFF2-40B4-BE49-F238E27FC236}">
                <a16:creationId xmlns="" xmlns:a16="http://schemas.microsoft.com/office/drawing/2014/main" id="{7629A1D0-6F47-7E4C-98FD-72923EE9124E}"/>
              </a:ext>
            </a:extLst>
          </p:cNvPr>
          <p:cNvSpPr>
            <a:spLocks noGrp="1"/>
          </p:cNvSpPr>
          <p:nvPr>
            <p:ph type="title"/>
          </p:nvPr>
        </p:nvSpPr>
        <p:spPr>
          <a:xfrm>
            <a:off x="0" y="0"/>
            <a:ext cx="9143999" cy="732223"/>
          </a:xfrm>
        </p:spPr>
        <p:txBody>
          <a:bodyPr>
            <a:normAutofit/>
          </a:bodyPr>
          <a:lstStyle/>
          <a:p>
            <a:pPr algn="ctr"/>
            <a:r>
              <a:rPr lang="en-US" dirty="0">
                <a:latin typeface="Avenir Book"/>
              </a:rPr>
              <a:t>FL Optimization Research Simulator: UI</a:t>
            </a:r>
          </a:p>
        </p:txBody>
      </p:sp>
    </p:spTree>
    <p:extLst>
      <p:ext uri="{BB962C8B-B14F-4D97-AF65-F5344CB8AC3E}">
        <p14:creationId xmlns:p14="http://schemas.microsoft.com/office/powerpoint/2010/main" val="3217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4"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
        <p:nvSpPr>
          <p:cNvPr id="2" name="Прямоугольник 1"/>
          <p:cNvSpPr/>
          <p:nvPr/>
        </p:nvSpPr>
        <p:spPr>
          <a:xfrm>
            <a:off x="529929" y="1419160"/>
            <a:ext cx="8423177" cy="369332"/>
          </a:xfrm>
          <a:prstGeom prst="rect">
            <a:avLst/>
          </a:prstGeom>
          <a:ln>
            <a:noFill/>
          </a:ln>
        </p:spPr>
        <p:txBody>
          <a:bodyPr wrap="square">
            <a:spAutoFit/>
          </a:bodyPr>
          <a:lstStyle/>
          <a:p>
            <a:pPr algn="ctr"/>
            <a:r>
              <a:rPr lang="en-US" b="1" dirty="0" smtClean="0">
                <a:latin typeface="Avenir Book"/>
              </a:rPr>
              <a:t>Configuration</a:t>
            </a:r>
            <a:endParaRPr lang="en-US" dirty="0">
              <a:latin typeface="Avenir Book"/>
            </a:endParaRPr>
          </a:p>
        </p:txBody>
      </p:sp>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Прямоугольник 9"/>
          <p:cNvSpPr/>
          <p:nvPr/>
        </p:nvSpPr>
        <p:spPr>
          <a:xfrm>
            <a:off x="5001397" y="876645"/>
            <a:ext cx="4038788"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Tree>
    <p:extLst>
      <p:ext uri="{BB962C8B-B14F-4D97-AF65-F5344CB8AC3E}">
        <p14:creationId xmlns:p14="http://schemas.microsoft.com/office/powerpoint/2010/main" val="54121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0"/>
            <a:ext cx="8840899" cy="3106993"/>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1815882"/>
          </a:xfrm>
          <a:prstGeom prst="rect">
            <a:avLst/>
          </a:prstGeom>
        </p:spPr>
        <p:txBody>
          <a:bodyPr wrap="square">
            <a:spAutoFit/>
          </a:bodyPr>
          <a:lstStyle/>
          <a:p>
            <a:r>
              <a:rPr lang="en-US" sz="1600" b="1" dirty="0" smtClean="0">
                <a:latin typeface="Avenir Book"/>
              </a:rPr>
              <a:t>Server Optimizer: </a:t>
            </a:r>
            <a:r>
              <a:rPr lang="en-US" sz="1600" dirty="0" smtClean="0">
                <a:latin typeface="Avenir Book"/>
              </a:rPr>
              <a:t>number </a:t>
            </a:r>
            <a:r>
              <a:rPr lang="en-US" sz="1600" dirty="0">
                <a:latin typeface="Avenir Book"/>
              </a:rPr>
              <a:t>of communication </a:t>
            </a:r>
            <a:r>
              <a:rPr lang="en-US" sz="1600" dirty="0" smtClean="0">
                <a:latin typeface="Avenir Book"/>
              </a:rPr>
              <a:t>rounds, the </a:t>
            </a:r>
            <a:r>
              <a:rPr lang="en-US" sz="1600" dirty="0">
                <a:latin typeface="Avenir Book"/>
              </a:rPr>
              <a:t>number of sampled clients </a:t>
            </a:r>
            <a:r>
              <a:rPr lang="en-US" sz="1600" dirty="0" smtClean="0">
                <a:latin typeface="Avenir Book"/>
              </a:rPr>
              <a:t>etc.</a:t>
            </a:r>
          </a:p>
          <a:p>
            <a:endParaRPr lang="en-US" sz="1600" b="1" dirty="0" smtClean="0">
              <a:latin typeface="Avenir Book"/>
            </a:endParaRPr>
          </a:p>
          <a:p>
            <a:r>
              <a:rPr lang="en-US" sz="1600" b="1" dirty="0" smtClean="0">
                <a:latin typeface="Avenir Book"/>
              </a:rPr>
              <a:t>Local Optimizer: </a:t>
            </a:r>
            <a:r>
              <a:rPr lang="en-US" sz="1600" dirty="0" smtClean="0">
                <a:latin typeface="Avenir Book"/>
              </a:rPr>
              <a:t>number </a:t>
            </a:r>
            <a:r>
              <a:rPr lang="en-US" sz="1600" dirty="0">
                <a:latin typeface="Avenir Book"/>
              </a:rPr>
              <a:t>of local epochs or local </a:t>
            </a:r>
            <a:r>
              <a:rPr lang="en-US" sz="1600" dirty="0" smtClean="0">
                <a:latin typeface="Avenir Book"/>
              </a:rPr>
              <a:t>iterations; batch sizes, etc.</a:t>
            </a:r>
          </a:p>
          <a:p>
            <a:endParaRPr lang="en-US" sz="1600" dirty="0" smtClean="0">
              <a:latin typeface="Avenir Book"/>
            </a:endParaRPr>
          </a:p>
          <a:p>
            <a:r>
              <a:rPr lang="en-US" sz="1600" b="1" dirty="0" smtClean="0">
                <a:latin typeface="Avenir Book"/>
              </a:rPr>
              <a:t>Model </a:t>
            </a:r>
            <a:r>
              <a:rPr lang="en-US" sz="1600" b="1" dirty="0">
                <a:latin typeface="Avenir Book"/>
              </a:rPr>
              <a:t>and </a:t>
            </a:r>
            <a:r>
              <a:rPr lang="en-US" sz="1600" b="1" dirty="0" smtClean="0">
                <a:latin typeface="Avenir Book"/>
              </a:rPr>
              <a:t>Data: </a:t>
            </a:r>
            <a:r>
              <a:rPr lang="en-US" sz="1600" dirty="0" smtClean="0">
                <a:latin typeface="Avenir Book"/>
              </a:rPr>
              <a:t>models’ </a:t>
            </a:r>
            <a:r>
              <a:rPr lang="en-US" sz="1600" dirty="0">
                <a:latin typeface="Avenir Book"/>
              </a:rPr>
              <a:t>and </a:t>
            </a:r>
            <a:r>
              <a:rPr lang="en-US" sz="1600" dirty="0" err="1" smtClean="0">
                <a:latin typeface="Avenir Book"/>
              </a:rPr>
              <a:t>datasets’</a:t>
            </a:r>
            <a:r>
              <a:rPr lang="en-US" sz="1600" dirty="0" smtClean="0">
                <a:latin typeface="Avenir Book"/>
              </a:rPr>
              <a:t> </a:t>
            </a:r>
            <a:r>
              <a:rPr lang="en-US" sz="1600" dirty="0">
                <a:latin typeface="Avenir Book"/>
              </a:rPr>
              <a:t>names</a:t>
            </a:r>
            <a:r>
              <a:rPr lang="en-US" sz="1600" dirty="0" smtClean="0">
                <a:latin typeface="Avenir Book"/>
              </a:rPr>
              <a:t>.</a:t>
            </a:r>
          </a:p>
          <a:p>
            <a:endParaRPr lang="en-US" sz="1600" dirty="0" smtClean="0">
              <a:latin typeface="Avenir Book"/>
            </a:endParaRPr>
          </a:p>
          <a:p>
            <a:r>
              <a:rPr lang="en-US" sz="1600" b="1" dirty="0" smtClean="0">
                <a:latin typeface="Avenir Book"/>
              </a:rPr>
              <a:t>System Setup: </a:t>
            </a:r>
            <a:r>
              <a:rPr lang="en-US" sz="1600" b="1" dirty="0">
                <a:latin typeface="Avenir Book"/>
              </a:rPr>
              <a:t> </a:t>
            </a:r>
            <a:r>
              <a:rPr lang="en-US" sz="1600" dirty="0" smtClean="0">
                <a:latin typeface="Avenir Book"/>
              </a:rPr>
              <a:t>random seeds,</a:t>
            </a:r>
            <a:r>
              <a:rPr lang="en-US" sz="1600" b="1" dirty="0" smtClean="0">
                <a:latin typeface="Avenir Book"/>
              </a:rPr>
              <a:t> </a:t>
            </a:r>
            <a:r>
              <a:rPr lang="en-US" sz="1600" dirty="0" smtClean="0">
                <a:latin typeface="Avenir Book"/>
              </a:rPr>
              <a:t>local/remote compute devices</a:t>
            </a:r>
            <a:r>
              <a:rPr lang="en-US" sz="1600" dirty="0">
                <a:latin typeface="Avenir Book"/>
              </a:rPr>
              <a:t>, </a:t>
            </a:r>
            <a:r>
              <a:rPr lang="en-US" sz="1600" dirty="0" smtClean="0">
                <a:latin typeface="Avenir Book"/>
              </a:rPr>
              <a:t>thread </a:t>
            </a:r>
            <a:r>
              <a:rPr lang="en-US" sz="1600" dirty="0">
                <a:latin typeface="Avenir Book"/>
              </a:rPr>
              <a:t>pool sizes</a:t>
            </a:r>
            <a:r>
              <a:rPr lang="en-US" sz="1600" dirty="0" smtClean="0">
                <a:latin typeface="Avenir Book"/>
              </a:rPr>
              <a:t>, etc. </a:t>
            </a:r>
            <a:endParaRPr lang="en-US" sz="1600" dirty="0">
              <a:latin typeface="Avenir Book"/>
            </a:endParaRPr>
          </a:p>
        </p:txBody>
      </p:sp>
      <p:pic>
        <p:nvPicPr>
          <p:cNvPr id="9218" name="Picture 2" descr="C:\Users\burla\Downloads\FL-PyTorch-Camera-Ready-Submission (5)\imgs\gui_mai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540" y="3637223"/>
            <a:ext cx="2760800" cy="145105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4005289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0"/>
            <a:ext cx="8840899" cy="3106993"/>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2308324"/>
          </a:xfrm>
          <a:prstGeom prst="rect">
            <a:avLst/>
          </a:prstGeom>
        </p:spPr>
        <p:txBody>
          <a:bodyPr wrap="square">
            <a:spAutoFit/>
          </a:bodyPr>
          <a:lstStyle/>
          <a:p>
            <a:r>
              <a:rPr lang="en-US" sz="1600" b="1" dirty="0" smtClean="0">
                <a:latin typeface="Avenir Book"/>
              </a:rPr>
              <a:t>Server Optimizer: </a:t>
            </a:r>
            <a:r>
              <a:rPr lang="en-US" sz="1600" dirty="0">
                <a:latin typeface="Avenir Book"/>
              </a:rPr>
              <a:t>the number of communication </a:t>
            </a:r>
            <a:r>
              <a:rPr lang="en-US" sz="1600" dirty="0" smtClean="0">
                <a:latin typeface="Avenir Book"/>
              </a:rPr>
              <a:t>rounds, the </a:t>
            </a:r>
            <a:r>
              <a:rPr lang="en-US" sz="1600" dirty="0">
                <a:latin typeface="Avenir Book"/>
              </a:rPr>
              <a:t>number of sampled clients </a:t>
            </a:r>
            <a:r>
              <a:rPr lang="en-US" sz="1600" dirty="0" smtClean="0">
                <a:latin typeface="Avenir Book"/>
              </a:rPr>
              <a:t>etc.</a:t>
            </a:r>
          </a:p>
          <a:p>
            <a:endParaRPr lang="en-US" sz="1600" b="1" dirty="0" smtClean="0">
              <a:latin typeface="Avenir Book"/>
            </a:endParaRPr>
          </a:p>
          <a:p>
            <a:r>
              <a:rPr lang="en-US" sz="1600" b="1" dirty="0" smtClean="0">
                <a:latin typeface="Avenir Book"/>
              </a:rPr>
              <a:t>Local Optimizer: </a:t>
            </a:r>
            <a:r>
              <a:rPr lang="en-US" sz="1600" dirty="0">
                <a:latin typeface="Avenir Book"/>
              </a:rPr>
              <a:t>the number of local epochs or local </a:t>
            </a:r>
            <a:r>
              <a:rPr lang="en-US" sz="1600" dirty="0" smtClean="0">
                <a:latin typeface="Avenir Book"/>
              </a:rPr>
              <a:t>iterations; batch size, etc.</a:t>
            </a:r>
          </a:p>
          <a:p>
            <a:endParaRPr lang="en-US" sz="1600" dirty="0" smtClean="0">
              <a:latin typeface="Avenir Book"/>
            </a:endParaRPr>
          </a:p>
          <a:p>
            <a:r>
              <a:rPr lang="en-US" sz="1600" b="1" dirty="0" smtClean="0">
                <a:latin typeface="Avenir Book"/>
              </a:rPr>
              <a:t>Model </a:t>
            </a:r>
            <a:r>
              <a:rPr lang="en-US" sz="1600" b="1" dirty="0">
                <a:latin typeface="Avenir Book"/>
              </a:rPr>
              <a:t>and </a:t>
            </a:r>
            <a:r>
              <a:rPr lang="en-US" sz="1600" b="1" dirty="0" smtClean="0">
                <a:latin typeface="Avenir Book"/>
              </a:rPr>
              <a:t>Data: </a:t>
            </a:r>
            <a:r>
              <a:rPr lang="en-US" sz="1600" dirty="0">
                <a:latin typeface="Avenir Book"/>
              </a:rPr>
              <a:t>model's and dataset's names</a:t>
            </a:r>
            <a:r>
              <a:rPr lang="en-US" sz="1600" dirty="0" smtClean="0">
                <a:latin typeface="Avenir Book"/>
              </a:rPr>
              <a:t>.</a:t>
            </a:r>
          </a:p>
          <a:p>
            <a:endParaRPr lang="en-US" sz="1600" dirty="0" smtClean="0">
              <a:latin typeface="Avenir Book"/>
            </a:endParaRPr>
          </a:p>
          <a:p>
            <a:r>
              <a:rPr lang="en-US" sz="1600" b="1" dirty="0" smtClean="0">
                <a:latin typeface="Avenir Book"/>
              </a:rPr>
              <a:t>System Setup: </a:t>
            </a:r>
            <a:r>
              <a:rPr lang="en-US" sz="1600" b="1" dirty="0">
                <a:latin typeface="Avenir Book"/>
              </a:rPr>
              <a:t> </a:t>
            </a:r>
            <a:r>
              <a:rPr lang="en-US" sz="1600" dirty="0" smtClean="0">
                <a:latin typeface="Avenir Book"/>
              </a:rPr>
              <a:t>random </a:t>
            </a:r>
            <a:r>
              <a:rPr lang="en-US" sz="1600" dirty="0">
                <a:latin typeface="Avenir Book"/>
              </a:rPr>
              <a:t>seeds,</a:t>
            </a:r>
            <a:r>
              <a:rPr lang="en-US" sz="1600" b="1" dirty="0">
                <a:latin typeface="Avenir Book"/>
              </a:rPr>
              <a:t> </a:t>
            </a:r>
            <a:r>
              <a:rPr lang="en-US" sz="1600" dirty="0">
                <a:latin typeface="Avenir Book"/>
              </a:rPr>
              <a:t>target local/remote  compute devices, thread pool sizes, etc</a:t>
            </a:r>
            <a:r>
              <a:rPr lang="en-US" sz="1600" dirty="0" smtClean="0">
                <a:latin typeface="Avenir Book"/>
              </a:rPr>
              <a:t>.</a:t>
            </a:r>
          </a:p>
        </p:txBody>
      </p:sp>
      <p:pic>
        <p:nvPicPr>
          <p:cNvPr id="9218" name="Picture 2" descr="C:\Users\burla\Downloads\FL-PyTorch-Camera-Ready-Submission (5)\imgs\gui_mai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9" y="1338800"/>
            <a:ext cx="6377082" cy="33517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projects\fl_pytorch\docs\imgs\main_screen_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664176"/>
            <a:ext cx="6070600" cy="321273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0" name="Прямоугольник 9"/>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1"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29131338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2450270"/>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smtClean="0">
                <a:solidFill>
                  <a:schemeClr val="tx1"/>
                </a:solidFill>
                <a:latin typeface="Avenir Book"/>
              </a:rPr>
              <a:t>Computation backend is a </a:t>
            </a:r>
            <a:r>
              <a:rPr lang="en-US" sz="1200" dirty="0" err="1" smtClean="0">
                <a:solidFill>
                  <a:schemeClr val="tx1"/>
                </a:solidFill>
                <a:latin typeface="Avenir Book"/>
              </a:rPr>
              <a:t>PyTorch</a:t>
            </a:r>
            <a:r>
              <a:rPr lang="en-US" sz="1200" dirty="0">
                <a:solidFill>
                  <a:schemeClr val="tx1"/>
                </a:solidFill>
                <a:latin typeface="Avenir Book"/>
              </a:rPr>
              <a:t>.</a:t>
            </a:r>
            <a:endParaRPr lang="en-US" sz="1200" dirty="0" smtClean="0">
              <a:solidFill>
                <a:schemeClr val="tx1"/>
              </a:solidFill>
              <a:latin typeface="Avenir Book"/>
            </a:endParaRP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During </a:t>
            </a:r>
            <a:r>
              <a:rPr lang="en-US" sz="1200" dirty="0">
                <a:solidFill>
                  <a:schemeClr val="tx1"/>
                </a:solidFill>
                <a:latin typeface="Avenir Book"/>
              </a:rPr>
              <a:t>the </a:t>
            </a:r>
            <a:r>
              <a:rPr lang="en-US" sz="1200" dirty="0" smtClean="0">
                <a:solidFill>
                  <a:schemeClr val="tx1"/>
                </a:solidFill>
                <a:latin typeface="Avenir Book"/>
              </a:rPr>
              <a:t>simulation, the </a:t>
            </a:r>
            <a:r>
              <a:rPr lang="en-US" sz="1200" dirty="0">
                <a:solidFill>
                  <a:schemeClr val="tx1"/>
                </a:solidFill>
                <a:latin typeface="Avenir Book"/>
              </a:rPr>
              <a:t>selected local CPUs/GPUs are accessed in a parallel </a:t>
            </a:r>
            <a:r>
              <a:rPr lang="en-US" sz="1200" dirty="0" smtClean="0">
                <a:solidFill>
                  <a:schemeClr val="tx1"/>
                </a:solidFill>
                <a:latin typeface="Avenir Book"/>
              </a:rPr>
              <a:t>way.</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There </a:t>
            </a:r>
            <a:r>
              <a:rPr lang="en-US" sz="1200" dirty="0">
                <a:solidFill>
                  <a:schemeClr val="tx1"/>
                </a:solidFill>
                <a:latin typeface="Avenir Book"/>
              </a:rPr>
              <a:t>is a possibility to use remote </a:t>
            </a:r>
            <a:r>
              <a:rPr lang="en-US" sz="1200" dirty="0" smtClean="0">
                <a:solidFill>
                  <a:schemeClr val="tx1"/>
                </a:solidFill>
                <a:latin typeface="Avenir Book"/>
              </a:rPr>
              <a:t>CPUs/GPUs</a:t>
            </a:r>
            <a:r>
              <a:rPr lang="en-US" sz="1200" dirty="0">
                <a:solidFill>
                  <a:schemeClr val="tx1"/>
                </a:solidFill>
                <a:latin typeface="Avenir Book"/>
              </a:rPr>
              <a:t> </a:t>
            </a:r>
            <a:r>
              <a:rPr lang="en-US" sz="1200" dirty="0" smtClean="0">
                <a:solidFill>
                  <a:schemeClr val="tx1"/>
                </a:solidFill>
                <a:latin typeface="Avenir Book"/>
              </a:rPr>
              <a:t>with a TCP </a:t>
            </a:r>
            <a:r>
              <a:rPr lang="en-US" sz="1200" dirty="0">
                <a:solidFill>
                  <a:schemeClr val="tx1"/>
                </a:solidFill>
                <a:latin typeface="Avenir Book"/>
              </a:rPr>
              <a:t>transport </a:t>
            </a:r>
            <a:r>
              <a:rPr lang="en-US" sz="1200" dirty="0" smtClean="0">
                <a:solidFill>
                  <a:schemeClr val="tx1"/>
                </a:solidFill>
                <a:latin typeface="Avenir Book"/>
              </a:rPr>
              <a:t>layer.</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Target devices are server </a:t>
            </a:r>
            <a:r>
              <a:rPr lang="en-US" sz="1200" dirty="0">
                <a:solidFill>
                  <a:schemeClr val="tx1"/>
                </a:solidFill>
                <a:latin typeface="Avenir Book"/>
              </a:rPr>
              <a:t>and desktop stations running on Linux, </a:t>
            </a:r>
            <a:r>
              <a:rPr lang="en-US" sz="1200" dirty="0" err="1">
                <a:solidFill>
                  <a:schemeClr val="tx1"/>
                </a:solidFill>
                <a:latin typeface="Avenir Book"/>
              </a:rPr>
              <a:t>macOS</a:t>
            </a:r>
            <a:r>
              <a:rPr lang="en-US" sz="1200" dirty="0">
                <a:solidFill>
                  <a:schemeClr val="tx1"/>
                </a:solidFill>
                <a:latin typeface="Avenir Book"/>
              </a:rPr>
              <a:t>, or Windows </a:t>
            </a:r>
            <a:r>
              <a:rPr lang="en-US" sz="1200" dirty="0" smtClean="0">
                <a:solidFill>
                  <a:schemeClr val="tx1"/>
                </a:solidFill>
                <a:latin typeface="Avenir Book"/>
              </a:rPr>
              <a:t>OS.</a:t>
            </a: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b="1" dirty="0" smtClean="0">
                <a:latin typeface="Avenir Book"/>
              </a:rPr>
              <a:t>Launch experiments: locally or remotely, in specified target devices</a:t>
            </a:r>
            <a:endParaRPr lang="en-US" dirty="0">
              <a:latin typeface="Avenir Book"/>
            </a:endParaRPr>
          </a:p>
        </p:txBody>
      </p:sp>
      <p:pic>
        <p:nvPicPr>
          <p:cNvPr id="13" name="Picture 2" descr="https://raw.githubusercontent.com/SamuelHorvath/fl_pytorch/fixies_r_v02/docs/imgs/machine_selector.png?token=AAXUU42OYSK4SDEXPLX6BLTBSLQ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435" y="3811067"/>
            <a:ext cx="2377064" cy="74574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burla\Downloads\FL-PyTorch-Camera-Ready-Submission (5)\imgs\gui_simulatio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714" y="2595755"/>
            <a:ext cx="2260785" cy="1190591"/>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Прямоугольник 14"/>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6"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3945804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2450270"/>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smtClean="0">
                <a:solidFill>
                  <a:schemeClr val="tx1"/>
                </a:solidFill>
                <a:latin typeface="Avenir Book"/>
              </a:rPr>
              <a:t>Computation backend: </a:t>
            </a:r>
            <a:r>
              <a:rPr lang="en-US" sz="1200" dirty="0" err="1" smtClean="0">
                <a:solidFill>
                  <a:schemeClr val="tx1"/>
                </a:solidFill>
                <a:latin typeface="Avenir Book"/>
              </a:rPr>
              <a:t>PyTorch</a:t>
            </a:r>
            <a:r>
              <a:rPr lang="en-US" sz="1200" dirty="0" smtClean="0">
                <a:solidFill>
                  <a:schemeClr val="tx1"/>
                </a:solidFill>
                <a:latin typeface="Avenir Book"/>
              </a:rPr>
              <a:t>. </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During </a:t>
            </a:r>
            <a:r>
              <a:rPr lang="en-US" sz="1200" dirty="0">
                <a:solidFill>
                  <a:schemeClr val="tx1"/>
                </a:solidFill>
                <a:latin typeface="Avenir Book"/>
              </a:rPr>
              <a:t>the </a:t>
            </a:r>
            <a:r>
              <a:rPr lang="en-US" sz="1200" dirty="0" smtClean="0">
                <a:solidFill>
                  <a:schemeClr val="tx1"/>
                </a:solidFill>
                <a:latin typeface="Avenir Book"/>
              </a:rPr>
              <a:t>simulation the </a:t>
            </a:r>
            <a:r>
              <a:rPr lang="en-US" sz="1200" dirty="0">
                <a:solidFill>
                  <a:schemeClr val="tx1"/>
                </a:solidFill>
                <a:latin typeface="Avenir Book"/>
              </a:rPr>
              <a:t>selected local CPUs/GPUs are accessed in a parallel </a:t>
            </a:r>
            <a:r>
              <a:rPr lang="en-US" sz="1200" dirty="0" smtClean="0">
                <a:solidFill>
                  <a:schemeClr val="tx1"/>
                </a:solidFill>
                <a:latin typeface="Avenir Book"/>
              </a:rPr>
              <a:t>way</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There </a:t>
            </a:r>
            <a:r>
              <a:rPr lang="en-US" sz="1200" dirty="0">
                <a:solidFill>
                  <a:schemeClr val="tx1"/>
                </a:solidFill>
                <a:latin typeface="Avenir Book"/>
              </a:rPr>
              <a:t>is a possibility to use remote </a:t>
            </a:r>
            <a:r>
              <a:rPr lang="en-US" sz="1200" dirty="0" smtClean="0">
                <a:solidFill>
                  <a:schemeClr val="tx1"/>
                </a:solidFill>
                <a:latin typeface="Avenir Book"/>
              </a:rPr>
              <a:t>CPUs/GPUs, if </a:t>
            </a:r>
            <a:r>
              <a:rPr lang="en-US" sz="1200" dirty="0">
                <a:solidFill>
                  <a:schemeClr val="tx1"/>
                </a:solidFill>
                <a:latin typeface="Avenir Book"/>
              </a:rPr>
              <a:t>r</a:t>
            </a:r>
            <a:r>
              <a:rPr lang="en-US" sz="1200" dirty="0" smtClean="0">
                <a:solidFill>
                  <a:schemeClr val="tx1"/>
                </a:solidFill>
                <a:latin typeface="Avenir Book"/>
              </a:rPr>
              <a:t>emote </a:t>
            </a:r>
            <a:r>
              <a:rPr lang="en-US" sz="1200" dirty="0">
                <a:solidFill>
                  <a:schemeClr val="tx1"/>
                </a:solidFill>
                <a:latin typeface="Avenir Book"/>
              </a:rPr>
              <a:t>devices </a:t>
            </a:r>
            <a:r>
              <a:rPr lang="en-US" sz="1200" dirty="0" smtClean="0">
                <a:solidFill>
                  <a:schemeClr val="tx1"/>
                </a:solidFill>
                <a:latin typeface="Avenir Book"/>
              </a:rPr>
              <a:t>have a </a:t>
            </a:r>
            <a:r>
              <a:rPr lang="en-US" sz="1200" dirty="0">
                <a:solidFill>
                  <a:schemeClr val="tx1"/>
                </a:solidFill>
                <a:latin typeface="Avenir Book"/>
              </a:rPr>
              <a:t>TCP transport </a:t>
            </a:r>
            <a:r>
              <a:rPr lang="en-US" sz="1200" dirty="0" smtClean="0">
                <a:solidFill>
                  <a:schemeClr val="tx1"/>
                </a:solidFill>
                <a:latin typeface="Avenir Book"/>
              </a:rPr>
              <a:t>layer </a:t>
            </a:r>
          </a:p>
          <a:p>
            <a:pPr marL="171450" indent="-171450">
              <a:buFont typeface="Arial" pitchFamily="34" charset="0"/>
              <a:buChar char="•"/>
            </a:pPr>
            <a:endParaRPr lang="en-US" sz="1200" dirty="0" smtClean="0">
              <a:solidFill>
                <a:schemeClr val="tx1"/>
              </a:solidFill>
              <a:latin typeface="Avenir Book"/>
            </a:endParaRPr>
          </a:p>
          <a:p>
            <a:pPr marL="171450" indent="-171450">
              <a:buFont typeface="Arial" pitchFamily="34" charset="0"/>
              <a:buChar char="•"/>
            </a:pPr>
            <a:r>
              <a:rPr lang="en-US" sz="1200" dirty="0" smtClean="0">
                <a:solidFill>
                  <a:schemeClr val="tx1"/>
                </a:solidFill>
                <a:latin typeface="Avenir Book"/>
              </a:rPr>
              <a:t>Target devices: server </a:t>
            </a:r>
            <a:r>
              <a:rPr lang="en-US" sz="1200" dirty="0">
                <a:solidFill>
                  <a:schemeClr val="tx1"/>
                </a:solidFill>
                <a:latin typeface="Avenir Book"/>
              </a:rPr>
              <a:t>and desktop stations running on Linux, </a:t>
            </a:r>
            <a:r>
              <a:rPr lang="en-US" sz="1200" dirty="0" err="1">
                <a:solidFill>
                  <a:schemeClr val="tx1"/>
                </a:solidFill>
                <a:latin typeface="Avenir Book"/>
              </a:rPr>
              <a:t>macOS</a:t>
            </a:r>
            <a:r>
              <a:rPr lang="en-US" sz="1200" dirty="0">
                <a:solidFill>
                  <a:schemeClr val="tx1"/>
                </a:solidFill>
                <a:latin typeface="Avenir Book"/>
              </a:rPr>
              <a:t>, or Windows </a:t>
            </a:r>
            <a:r>
              <a:rPr lang="en-US" sz="1200" dirty="0" smtClean="0">
                <a:solidFill>
                  <a:schemeClr val="tx1"/>
                </a:solidFill>
                <a:latin typeface="Avenir Book"/>
              </a:rPr>
              <a:t>OS.</a:t>
            </a: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b="1" dirty="0" smtClean="0">
                <a:latin typeface="Avenir Book"/>
              </a:rPr>
              <a:t>Launch experiments: locally or remotely, in specified target devices</a:t>
            </a:r>
            <a:endParaRPr lang="en-US" dirty="0">
              <a:latin typeface="Avenir Book"/>
            </a:endParaRPr>
          </a:p>
        </p:txBody>
      </p:sp>
      <p:pic>
        <p:nvPicPr>
          <p:cNvPr id="13" name="Picture 2" descr="https://raw.githubusercontent.com/SamuelHorvath/fl_pytorch/fixies_r_v02/docs/imgs/machine_selector.png?token=AAXUU42OYSK4SDEXPLX6BLTBSLQ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4635" y="2625213"/>
            <a:ext cx="4307259" cy="135129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burla\Downloads\FL-PyTorch-Camera-Ready-Submission (5)\imgs\gui_simulation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56" y="2211954"/>
            <a:ext cx="4549421" cy="2395850"/>
          </a:xfrm>
          <a:prstGeom prst="rect">
            <a:avLst/>
          </a:prstGeom>
          <a:noFill/>
          <a:extLst>
            <a:ext uri="{909E8E84-426E-40DD-AFC4-6F175D3DCCD1}">
              <a14:hiddenFill xmlns:a14="http://schemas.microsoft.com/office/drawing/2010/main">
                <a:solidFill>
                  <a:srgbClr val="FFFFFF"/>
                </a:solidFill>
              </a14:hiddenFill>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3835594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05797"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2081362"/>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Quantities to track: </a:t>
            </a:r>
            <a:r>
              <a:rPr lang="en-US" sz="1200" i="1" dirty="0" smtClean="0">
                <a:solidFill>
                  <a:schemeClr val="tx1"/>
                </a:solidFill>
                <a:latin typeface="Avenir Book"/>
              </a:rPr>
              <a:t>number of communication rounds, loss, accuracy, the norm of computed gradient, the norm of the full objective gradient, function values, number of gradient oracle calls, number of communicated bits.</a:t>
            </a:r>
          </a:p>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Visualize the progress of their experiments in an interactive fashion.</a:t>
            </a:r>
          </a:p>
          <a:p>
            <a:pPr marL="171450" indent="-171450">
              <a:buFontTx/>
              <a:buChar char="-"/>
            </a:pPr>
            <a:endParaRPr lang="en-US" sz="1200" dirty="0" smtClean="0">
              <a:solidFill>
                <a:schemeClr val="tx1"/>
              </a:solidFill>
              <a:latin typeface="Avenir Book"/>
            </a:endParaRPr>
          </a:p>
          <a:p>
            <a:pPr marL="171450" indent="-171450">
              <a:buFontTx/>
              <a:buChar char="-"/>
            </a:pPr>
            <a:r>
              <a:rPr lang="en-US" sz="1200" dirty="0" smtClean="0">
                <a:solidFill>
                  <a:schemeClr val="tx1"/>
                </a:solidFill>
                <a:latin typeface="Avenir Book"/>
              </a:rPr>
              <a:t>Monitor CPU/GPU utilization.</a:t>
            </a:r>
          </a:p>
        </p:txBody>
      </p:sp>
      <p:sp>
        <p:nvSpPr>
          <p:cNvPr id="15" name="Прямоугольник 14"/>
          <p:cNvSpPr/>
          <p:nvPr/>
        </p:nvSpPr>
        <p:spPr>
          <a:xfrm>
            <a:off x="261377" y="2362792"/>
            <a:ext cx="8734060" cy="369332"/>
          </a:xfrm>
          <a:prstGeom prst="rect">
            <a:avLst/>
          </a:prstGeom>
        </p:spPr>
        <p:txBody>
          <a:bodyPr wrap="square">
            <a:spAutoFit/>
          </a:bodyPr>
          <a:lstStyle/>
          <a:p>
            <a:pPr algn="ctr"/>
            <a:r>
              <a:rPr lang="en-US" b="1" dirty="0" smtClean="0">
                <a:latin typeface="Avenir Book"/>
              </a:rPr>
              <a:t>Ability to monitor progress and current device load</a:t>
            </a:r>
            <a:endParaRPr lang="en-US" dirty="0">
              <a:latin typeface="Avenir Book"/>
            </a:endParaRPr>
          </a:p>
        </p:txBody>
      </p:sp>
      <p:pic>
        <p:nvPicPr>
          <p:cNvPr id="13" name="Picture 3" descr="C:\Users\burla\Downloads\FL-PyTorch-Camera-Ready-Submission (5)\imgs\gui_simulatio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2844" y="3373099"/>
            <a:ext cx="2247101" cy="1183385"/>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654827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33981" y="-45846"/>
            <a:ext cx="9038052" cy="732223"/>
          </a:xfrm>
        </p:spPr>
        <p:txBody>
          <a:bodyPr>
            <a:normAutofit/>
          </a:bodyPr>
          <a:lstStyle/>
          <a:p>
            <a:pPr algn="ctr"/>
            <a:r>
              <a:rPr lang="en-US" dirty="0" smtClean="0">
                <a:latin typeface="Avenir Book"/>
              </a:rPr>
              <a:t>Federated Learning</a:t>
            </a:r>
            <a:endParaRPr lang="en-US" dirty="0">
              <a:latin typeface="Avenir Book"/>
            </a:endParaRPr>
          </a:p>
        </p:txBody>
      </p:sp>
      <p:sp>
        <p:nvSpPr>
          <p:cNvPr id="31" name="TextBox 30"/>
          <p:cNvSpPr txBox="1"/>
          <p:nvPr/>
        </p:nvSpPr>
        <p:spPr>
          <a:xfrm>
            <a:off x="-71640" y="-66960"/>
            <a:ext cx="306215" cy="404363"/>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ook"/>
              </a:rPr>
              <a:t>3</a:t>
            </a:fld>
            <a:endParaRPr lang="ru-RU" sz="1800" b="0" i="0" u="none" strike="noStrike" kern="1200" cap="none">
              <a:ln>
                <a:noFill/>
              </a:ln>
              <a:latin typeface="Liberation Sans" pitchFamily="18"/>
              <a:ea typeface="Microsoft YaHei" pitchFamily="2"/>
              <a:cs typeface="Arial" pitchFamily="2"/>
            </a:endParaRPr>
          </a:p>
        </p:txBody>
      </p:sp>
      <p:pic>
        <p:nvPicPr>
          <p:cNvPr id="3074" name="Picture 2" descr="C:\Users\burla\Download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974" y="510970"/>
            <a:ext cx="4872759" cy="2994230"/>
          </a:xfrm>
          <a:prstGeom prst="rect">
            <a:avLst/>
          </a:prstGeom>
          <a:noFill/>
          <a:extLst>
            <a:ext uri="{909E8E84-426E-40DD-AFC4-6F175D3DCCD1}">
              <a14:hiddenFill xmlns:a14="http://schemas.microsoft.com/office/drawing/2010/main">
                <a:solidFill>
                  <a:srgbClr val="FFFFFF"/>
                </a:solidFill>
              </a14:hiddenFill>
            </a:ext>
          </a:extLst>
        </p:spPr>
      </p:pic>
      <p:sp>
        <p:nvSpPr>
          <p:cNvPr id="9" name="Скругленный прямоугольник 8"/>
          <p:cNvSpPr/>
          <p:nvPr/>
        </p:nvSpPr>
        <p:spPr>
          <a:xfrm>
            <a:off x="0" y="3505200"/>
            <a:ext cx="9143999" cy="563033"/>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Book"/>
              </a:rPr>
              <a:t>The goal of FL is to find a model deployable on each client while protecting the </a:t>
            </a:r>
            <a:r>
              <a:rPr lang="en-US" sz="1600" dirty="0" smtClean="0">
                <a:solidFill>
                  <a:schemeClr val="tx1"/>
                </a:solidFill>
                <a:latin typeface="Avenir Book"/>
              </a:rPr>
              <a:t>clients’ </a:t>
            </a:r>
            <a:r>
              <a:rPr lang="en-US" sz="1600" dirty="0">
                <a:solidFill>
                  <a:schemeClr val="tx1"/>
                </a:solidFill>
                <a:latin typeface="Avenir Book"/>
              </a:rPr>
              <a:t>data</a:t>
            </a:r>
          </a:p>
        </p:txBody>
      </p:sp>
      <p:sp>
        <p:nvSpPr>
          <p:cNvPr id="32" name="Скругленный прямоугольник 31"/>
          <p:cNvSpPr/>
          <p:nvPr/>
        </p:nvSpPr>
        <p:spPr>
          <a:xfrm>
            <a:off x="1" y="4068233"/>
            <a:ext cx="9143999" cy="563033"/>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Avenir Book"/>
              </a:rPr>
              <a:t>Some challenges: </a:t>
            </a:r>
            <a:r>
              <a:rPr lang="en-US" sz="1600" dirty="0">
                <a:solidFill>
                  <a:schemeClr val="tx1"/>
                </a:solidFill>
                <a:latin typeface="Avenir Book"/>
              </a:rPr>
              <a:t>m</a:t>
            </a:r>
            <a:r>
              <a:rPr lang="en-US" sz="1600" dirty="0" smtClean="0">
                <a:solidFill>
                  <a:schemeClr val="tx1"/>
                </a:solidFill>
                <a:latin typeface="Avenir Book"/>
              </a:rPr>
              <a:t>any devices; privacy</a:t>
            </a:r>
            <a:r>
              <a:rPr lang="en-US" sz="1600" dirty="0">
                <a:solidFill>
                  <a:schemeClr val="tx1"/>
                </a:solidFill>
                <a:latin typeface="Avenir Book"/>
              </a:rPr>
              <a:t>;</a:t>
            </a:r>
            <a:r>
              <a:rPr lang="en-US" sz="1600" dirty="0" smtClean="0">
                <a:solidFill>
                  <a:schemeClr val="tx1"/>
                </a:solidFill>
                <a:latin typeface="Avenir Book"/>
              </a:rPr>
              <a:t>  data heterogeneity; communication; </a:t>
            </a:r>
            <a:r>
              <a:rPr lang="en-US" sz="1600" dirty="0">
                <a:solidFill>
                  <a:schemeClr val="tx1"/>
                </a:solidFill>
                <a:latin typeface="Avenir Book"/>
              </a:rPr>
              <a:t>p</a:t>
            </a:r>
            <a:r>
              <a:rPr lang="en-US" sz="1600" dirty="0" smtClean="0">
                <a:solidFill>
                  <a:schemeClr val="tx1"/>
                </a:solidFill>
                <a:latin typeface="Avenir Book"/>
              </a:rPr>
              <a:t>artial participation </a:t>
            </a:r>
          </a:p>
        </p:txBody>
      </p:sp>
    </p:spTree>
    <p:extLst>
      <p:ext uri="{BB962C8B-B14F-4D97-AF65-F5344CB8AC3E}">
        <p14:creationId xmlns:p14="http://schemas.microsoft.com/office/powerpoint/2010/main" val="19675430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8" name="Прямоугольник 7"/>
          <p:cNvSpPr/>
          <p:nvPr/>
        </p:nvSpPr>
        <p:spPr>
          <a:xfrm>
            <a:off x="4930081" y="858392"/>
            <a:ext cx="4129864"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2081362"/>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Quantities to track: </a:t>
            </a:r>
            <a:r>
              <a:rPr lang="en-US" sz="1200" i="1" dirty="0">
                <a:solidFill>
                  <a:schemeClr val="tx1"/>
                </a:solidFill>
                <a:latin typeface="Avenir Book"/>
              </a:rPr>
              <a:t>number of communication rounds, loss, accuracy, the norm of computed gradient, the norm of the full objective gradient, function values, number of gradient oracle calls, number of communicated bits.</a:t>
            </a:r>
          </a:p>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Visualize the progress of their experiments in an interactive fashion.</a:t>
            </a:r>
          </a:p>
          <a:p>
            <a:pPr marL="171450" indent="-171450">
              <a:buFontTx/>
              <a:buChar char="-"/>
            </a:pPr>
            <a:endParaRPr lang="en-US" sz="1200" dirty="0">
              <a:solidFill>
                <a:schemeClr val="tx1"/>
              </a:solidFill>
              <a:latin typeface="Avenir Book"/>
            </a:endParaRPr>
          </a:p>
          <a:p>
            <a:pPr marL="171450" indent="-171450">
              <a:buFontTx/>
              <a:buChar char="-"/>
            </a:pPr>
            <a:r>
              <a:rPr lang="en-US" sz="1200" dirty="0">
                <a:solidFill>
                  <a:schemeClr val="tx1"/>
                </a:solidFill>
                <a:latin typeface="Avenir Book"/>
              </a:rPr>
              <a:t>Monitor CPU/GPU utilization</a:t>
            </a:r>
            <a:r>
              <a:rPr lang="en-US" sz="1200" dirty="0" smtClean="0">
                <a:solidFill>
                  <a:schemeClr val="tx1"/>
                </a:solidFill>
                <a:latin typeface="Avenir Book"/>
              </a:rPr>
              <a:t>.</a:t>
            </a:r>
            <a:endParaRPr lang="en-US" sz="1200" dirty="0">
              <a:solidFill>
                <a:schemeClr val="tx1"/>
              </a:solidFill>
              <a:latin typeface="Avenir Book"/>
            </a:endParaRPr>
          </a:p>
        </p:txBody>
      </p:sp>
      <p:sp>
        <p:nvSpPr>
          <p:cNvPr id="15" name="Прямоугольник 14"/>
          <p:cNvSpPr/>
          <p:nvPr/>
        </p:nvSpPr>
        <p:spPr>
          <a:xfrm>
            <a:off x="529929" y="2312359"/>
            <a:ext cx="8423177" cy="369332"/>
          </a:xfrm>
          <a:prstGeom prst="rect">
            <a:avLst/>
          </a:prstGeom>
        </p:spPr>
        <p:txBody>
          <a:bodyPr wrap="square">
            <a:spAutoFit/>
          </a:bodyPr>
          <a:lstStyle/>
          <a:p>
            <a:pPr algn="ctr"/>
            <a:r>
              <a:rPr lang="en-US" b="1" dirty="0">
                <a:latin typeface="Avenir Book"/>
              </a:rPr>
              <a:t>Ability to monitor progress and current device load</a:t>
            </a:r>
            <a:endParaRPr lang="en-US" dirty="0">
              <a:latin typeface="Avenir Book"/>
            </a:endParaRPr>
          </a:p>
        </p:txBody>
      </p:sp>
      <p:pic>
        <p:nvPicPr>
          <p:cNvPr id="13" name="Picture 3" descr="C:\Users\burla\Downloads\FL-PyTorch-Camera-Ready-Submission (5)\imgs\gui_simulation_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2658750"/>
            <a:ext cx="4679244" cy="2464217"/>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угольник 15"/>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7"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984951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en-US" dirty="0" smtClean="0">
                <a:latin typeface="Avenir Book"/>
              </a:rPr>
              <a:t>Launch experiments: locally or remotely, in specified target devices</a:t>
            </a:r>
            <a:endParaRPr lang="en-US" dirty="0">
              <a:latin typeface="Avenir Book"/>
            </a:endParaRPr>
          </a:p>
        </p:txBody>
      </p:sp>
      <p:sp>
        <p:nvSpPr>
          <p:cNvPr id="14" name="Скругленный прямоугольник 13"/>
          <p:cNvSpPr/>
          <p:nvPr/>
        </p:nvSpPr>
        <p:spPr>
          <a:xfrm>
            <a:off x="219047" y="2358190"/>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5" name="Прямоугольник 14"/>
          <p:cNvSpPr/>
          <p:nvPr/>
        </p:nvSpPr>
        <p:spPr>
          <a:xfrm>
            <a:off x="529929" y="2358189"/>
            <a:ext cx="8423177" cy="369332"/>
          </a:xfrm>
          <a:prstGeom prst="rect">
            <a:avLst/>
          </a:prstGeom>
        </p:spPr>
        <p:txBody>
          <a:bodyPr wrap="square">
            <a:spAutoFit/>
          </a:bodyPr>
          <a:lstStyle/>
          <a:p>
            <a:pPr algn="ctr"/>
            <a:r>
              <a:rPr lang="en-US" dirty="0" smtClean="0">
                <a:latin typeface="Avenir Book"/>
              </a:rPr>
              <a:t>Monitoring tools per experiment progress, CPU/GPU load, current experiments</a:t>
            </a:r>
            <a:endParaRPr lang="en-US" dirty="0">
              <a:latin typeface="Avenir Book"/>
            </a:endParaRPr>
          </a:p>
        </p:txBody>
      </p:sp>
      <p:sp>
        <p:nvSpPr>
          <p:cNvPr id="13" name="Скругленный прямоугольник 12"/>
          <p:cNvSpPr/>
          <p:nvPr/>
        </p:nvSpPr>
        <p:spPr>
          <a:xfrm>
            <a:off x="219045" y="2829426"/>
            <a:ext cx="8840899" cy="1686538"/>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Visualize </a:t>
            </a:r>
            <a:r>
              <a:rPr lang="en-US" sz="1600" dirty="0">
                <a:solidFill>
                  <a:schemeClr val="tx1"/>
                </a:solidFill>
                <a:latin typeface="Avenir Book"/>
              </a:rPr>
              <a:t>their experiments </a:t>
            </a:r>
            <a:r>
              <a:rPr lang="en-US" sz="1600" dirty="0" smtClean="0">
                <a:solidFill>
                  <a:schemeClr val="tx1"/>
                </a:solidFill>
                <a:latin typeface="Avenir Book"/>
              </a:rPr>
              <a:t>progress in </a:t>
            </a:r>
            <a:r>
              <a:rPr lang="en-US" sz="1600" dirty="0">
                <a:solidFill>
                  <a:schemeClr val="tx1"/>
                </a:solidFill>
                <a:latin typeface="Avenir Book"/>
              </a:rPr>
              <a:t>an interactive </a:t>
            </a:r>
            <a:r>
              <a:rPr lang="en-US" sz="1600" dirty="0" smtClean="0">
                <a:solidFill>
                  <a:schemeClr val="tx1"/>
                </a:solidFill>
                <a:latin typeface="Avenir Book"/>
              </a:rPr>
              <a:t>fashion</a:t>
            </a:r>
            <a:r>
              <a:rPr lang="en-US" sz="1600" dirty="0">
                <a:solidFill>
                  <a:schemeClr val="tx1"/>
                </a:solidFill>
                <a:latin typeface="Avenir Book"/>
              </a:rPr>
              <a:t> </a:t>
            </a:r>
            <a:r>
              <a:rPr lang="en-US" sz="1600" dirty="0" smtClean="0">
                <a:solidFill>
                  <a:schemeClr val="tx1"/>
                </a:solidFill>
                <a:latin typeface="Avenir Book"/>
              </a:rPr>
              <a:t>in the tool offline</a:t>
            </a:r>
          </a:p>
          <a:p>
            <a:pPr marL="285750" indent="-285750">
              <a:buFontTx/>
              <a:buChar char="-"/>
            </a:pPr>
            <a:r>
              <a:rPr lang="en-US" sz="1600" dirty="0" smtClean="0">
                <a:solidFill>
                  <a:schemeClr val="tx1"/>
                </a:solidFill>
                <a:latin typeface="Avenir Book"/>
              </a:rPr>
              <a:t>Export information to</a:t>
            </a:r>
            <a:r>
              <a:rPr lang="ru-RU" sz="1600" dirty="0" smtClean="0">
                <a:solidFill>
                  <a:schemeClr val="tx1"/>
                </a:solidFill>
                <a:latin typeface="Avenir Book"/>
              </a:rPr>
              <a:t> </a:t>
            </a:r>
            <a:r>
              <a:rPr lang="en-US" sz="1600" dirty="0" smtClean="0">
                <a:solidFill>
                  <a:schemeClr val="tx1"/>
                </a:solidFill>
                <a:latin typeface="Avenir Book"/>
              </a:rPr>
              <a:t>online tool </a:t>
            </a:r>
            <a:r>
              <a:rPr lang="en-US" sz="1600" dirty="0" smtClean="0">
                <a:solidFill>
                  <a:schemeClr val="tx1"/>
                </a:solidFill>
                <a:latin typeface="Avenir Book"/>
                <a:hlinkClick r:id="rId2" action="ppaction://hlinkfile"/>
              </a:rPr>
              <a:t>wanb.ai</a:t>
            </a: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Save and </a:t>
            </a:r>
            <a:r>
              <a:rPr lang="en-US" sz="1600" dirty="0">
                <a:solidFill>
                  <a:schemeClr val="tx1"/>
                </a:solidFill>
                <a:latin typeface="Avenir Book"/>
              </a:rPr>
              <a:t>load </a:t>
            </a:r>
            <a:r>
              <a:rPr lang="en-US" sz="1600" dirty="0" smtClean="0">
                <a:solidFill>
                  <a:schemeClr val="tx1"/>
                </a:solidFill>
                <a:latin typeface="Avenir Book"/>
              </a:rPr>
              <a:t>experimental results</a:t>
            </a:r>
          </a:p>
          <a:p>
            <a:pPr marL="285750" indent="-285750">
              <a:buFontTx/>
              <a:buChar char="-"/>
            </a:pPr>
            <a:r>
              <a:rPr lang="en-US" sz="1600" dirty="0" smtClean="0">
                <a:solidFill>
                  <a:schemeClr val="tx1"/>
                </a:solidFill>
                <a:latin typeface="Avenir Book"/>
              </a:rPr>
              <a:t>Recover </a:t>
            </a:r>
            <a:r>
              <a:rPr lang="en-US" sz="1600" dirty="0">
                <a:solidFill>
                  <a:schemeClr val="tx1"/>
                </a:solidFill>
                <a:latin typeface="Avenir Book"/>
              </a:rPr>
              <a:t>arguments </a:t>
            </a:r>
            <a:r>
              <a:rPr lang="en-US" sz="1600" dirty="0" smtClean="0">
                <a:solidFill>
                  <a:schemeClr val="tx1"/>
                </a:solidFill>
                <a:latin typeface="Avenir Book"/>
              </a:rPr>
              <a:t>passed via </a:t>
            </a:r>
            <a:r>
              <a:rPr lang="en-US" sz="1600" dirty="0">
                <a:solidFill>
                  <a:schemeClr val="tx1"/>
                </a:solidFill>
                <a:latin typeface="Avenir Book"/>
              </a:rPr>
              <a:t>the GUI tool in the command line </a:t>
            </a:r>
            <a:r>
              <a:rPr lang="en-US" sz="1600" dirty="0" smtClean="0">
                <a:solidFill>
                  <a:schemeClr val="tx1"/>
                </a:solidFill>
                <a:latin typeface="Avenir Book"/>
              </a:rPr>
              <a:t>format</a:t>
            </a:r>
          </a:p>
        </p:txBody>
      </p:sp>
      <p:sp>
        <p:nvSpPr>
          <p:cNvPr id="16" name="Прямоугольник 15"/>
          <p:cNvSpPr/>
          <p:nvPr/>
        </p:nvSpPr>
        <p:spPr>
          <a:xfrm>
            <a:off x="529927" y="2799607"/>
            <a:ext cx="8423177" cy="646331"/>
          </a:xfrm>
          <a:prstGeom prst="rect">
            <a:avLst/>
          </a:prstGeom>
        </p:spPr>
        <p:txBody>
          <a:bodyPr wrap="square">
            <a:spAutoFit/>
          </a:bodyPr>
          <a:lstStyle/>
          <a:p>
            <a:pPr algn="ctr"/>
            <a:r>
              <a:rPr lang="en-US" b="1" dirty="0" smtClean="0">
                <a:latin typeface="Avenir Book"/>
              </a:rPr>
              <a:t>Save, Load, Analyze results of experiments for future analysis</a:t>
            </a:r>
          </a:p>
          <a:p>
            <a:pPr algn="ctr"/>
            <a:endParaRPr lang="en-US" dirty="0">
              <a:latin typeface="Avenir Book"/>
            </a:endParaRPr>
          </a:p>
        </p:txBody>
      </p:sp>
      <p:pic>
        <p:nvPicPr>
          <p:cNvPr id="17" name="Picture 2" descr="C:\Users\burla\Downloads\FL-PyTorch-Camera-Ready-Submission (5)\imgs\gui_plotting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764" y="3880556"/>
            <a:ext cx="1296182" cy="6782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1466" y="3200400"/>
            <a:ext cx="1298479" cy="680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Прямоугольник 17"/>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9" name="Прямоугольник 18"/>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20"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1223665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219047" y="1419161"/>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29929" y="1419160"/>
            <a:ext cx="8423177" cy="369332"/>
          </a:xfrm>
          <a:prstGeom prst="rect">
            <a:avLst/>
          </a:prstGeom>
        </p:spPr>
        <p:txBody>
          <a:bodyPr wrap="square">
            <a:spAutoFit/>
          </a:bodyPr>
          <a:lstStyle/>
          <a:p>
            <a:pPr algn="ctr"/>
            <a:r>
              <a:rPr lang="en-US" dirty="0" smtClean="0">
                <a:latin typeface="Avenir Book"/>
              </a:rPr>
              <a:t>Configuration: command line or actions in GUI</a:t>
            </a:r>
            <a:endParaRPr lang="en-US" dirty="0">
              <a:latin typeface="Avenir Book"/>
            </a:endParaRPr>
          </a:p>
        </p:txBody>
      </p:sp>
      <p:sp>
        <p:nvSpPr>
          <p:cNvPr id="10" name="Скругленный прямоугольник 9"/>
          <p:cNvSpPr/>
          <p:nvPr/>
        </p:nvSpPr>
        <p:spPr>
          <a:xfrm>
            <a:off x="219046" y="1887399"/>
            <a:ext cx="8840899" cy="419827"/>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1" name="Прямоугольник 10"/>
          <p:cNvSpPr/>
          <p:nvPr/>
        </p:nvSpPr>
        <p:spPr>
          <a:xfrm>
            <a:off x="529928" y="1887398"/>
            <a:ext cx="8423177" cy="369332"/>
          </a:xfrm>
          <a:prstGeom prst="rect">
            <a:avLst/>
          </a:prstGeom>
        </p:spPr>
        <p:txBody>
          <a:bodyPr wrap="square">
            <a:spAutoFit/>
          </a:bodyPr>
          <a:lstStyle/>
          <a:p>
            <a:pPr algn="ctr"/>
            <a:r>
              <a:rPr lang="ru-RU" b="1" dirty="0" smtClean="0"/>
              <a:t>…</a:t>
            </a:r>
            <a:endParaRPr lang="en-US" dirty="0">
              <a:latin typeface="Avenir Book"/>
            </a:endParaRPr>
          </a:p>
        </p:txBody>
      </p:sp>
      <p:sp>
        <p:nvSpPr>
          <p:cNvPr id="13" name="Скругленный прямоугольник 12"/>
          <p:cNvSpPr/>
          <p:nvPr/>
        </p:nvSpPr>
        <p:spPr>
          <a:xfrm>
            <a:off x="244445" y="2349471"/>
            <a:ext cx="8840899" cy="1686538"/>
          </a:xfrm>
          <a:prstGeom prst="roundRect">
            <a:avLst/>
          </a:prstGeom>
          <a:solidFill>
            <a:srgbClr val="E0E0E0"/>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Visualize </a:t>
            </a:r>
            <a:r>
              <a:rPr lang="en-US" sz="1600" dirty="0">
                <a:solidFill>
                  <a:schemeClr val="tx1"/>
                </a:solidFill>
                <a:latin typeface="Avenir Book"/>
              </a:rPr>
              <a:t>their experiments </a:t>
            </a:r>
            <a:r>
              <a:rPr lang="en-US" sz="1600" dirty="0" smtClean="0">
                <a:solidFill>
                  <a:schemeClr val="tx1"/>
                </a:solidFill>
                <a:latin typeface="Avenir Book"/>
              </a:rPr>
              <a:t>progress in </a:t>
            </a:r>
            <a:r>
              <a:rPr lang="en-US" sz="1600" dirty="0">
                <a:solidFill>
                  <a:schemeClr val="tx1"/>
                </a:solidFill>
                <a:latin typeface="Avenir Book"/>
              </a:rPr>
              <a:t>an interactive </a:t>
            </a:r>
            <a:r>
              <a:rPr lang="en-US" sz="1600" dirty="0" smtClean="0">
                <a:solidFill>
                  <a:schemeClr val="tx1"/>
                </a:solidFill>
                <a:latin typeface="Avenir Book"/>
              </a:rPr>
              <a:t>fashion</a:t>
            </a:r>
            <a:r>
              <a:rPr lang="en-US" sz="1600" dirty="0">
                <a:solidFill>
                  <a:schemeClr val="tx1"/>
                </a:solidFill>
                <a:latin typeface="Avenir Book"/>
              </a:rPr>
              <a:t> </a:t>
            </a:r>
            <a:r>
              <a:rPr lang="en-US" sz="1600" dirty="0" smtClean="0">
                <a:solidFill>
                  <a:schemeClr val="tx1"/>
                </a:solidFill>
                <a:latin typeface="Avenir Book"/>
              </a:rPr>
              <a:t>in the tool offline</a:t>
            </a:r>
          </a:p>
          <a:p>
            <a:pPr marL="285750" indent="-285750">
              <a:buFontTx/>
              <a:buChar char="-"/>
            </a:pPr>
            <a:r>
              <a:rPr lang="en-US" sz="1600" dirty="0" smtClean="0">
                <a:solidFill>
                  <a:schemeClr val="tx1"/>
                </a:solidFill>
                <a:latin typeface="Avenir Book"/>
              </a:rPr>
              <a:t>Export information to online tool </a:t>
            </a:r>
            <a:r>
              <a:rPr lang="en-US" sz="1600" dirty="0" smtClean="0">
                <a:solidFill>
                  <a:schemeClr val="tx1"/>
                </a:solidFill>
                <a:latin typeface="Avenir Book"/>
                <a:hlinkClick r:id="rId2" action="ppaction://hlinkfile"/>
              </a:rPr>
              <a:t>wanb.ai</a:t>
            </a:r>
            <a:endParaRPr lang="en-US" sz="1600" dirty="0" smtClean="0">
              <a:solidFill>
                <a:schemeClr val="tx1"/>
              </a:solidFill>
              <a:latin typeface="Avenir Book"/>
            </a:endParaRPr>
          </a:p>
          <a:p>
            <a:pPr marL="285750" indent="-285750">
              <a:buFontTx/>
              <a:buChar char="-"/>
            </a:pPr>
            <a:r>
              <a:rPr lang="en-US" sz="1600" dirty="0" smtClean="0">
                <a:solidFill>
                  <a:schemeClr val="tx1"/>
                </a:solidFill>
                <a:latin typeface="Avenir Book"/>
              </a:rPr>
              <a:t>Save and </a:t>
            </a:r>
            <a:r>
              <a:rPr lang="en-US" sz="1600" dirty="0">
                <a:solidFill>
                  <a:schemeClr val="tx1"/>
                </a:solidFill>
                <a:latin typeface="Avenir Book"/>
              </a:rPr>
              <a:t>load </a:t>
            </a:r>
            <a:r>
              <a:rPr lang="en-US" sz="1600" dirty="0" smtClean="0">
                <a:solidFill>
                  <a:schemeClr val="tx1"/>
                </a:solidFill>
                <a:latin typeface="Avenir Book"/>
              </a:rPr>
              <a:t>experimental results</a:t>
            </a:r>
          </a:p>
          <a:p>
            <a:pPr marL="285750" indent="-285750">
              <a:buFontTx/>
              <a:buChar char="-"/>
            </a:pPr>
            <a:r>
              <a:rPr lang="en-US" sz="1600" dirty="0" smtClean="0">
                <a:solidFill>
                  <a:schemeClr val="tx1"/>
                </a:solidFill>
                <a:latin typeface="Avenir Book"/>
              </a:rPr>
              <a:t>Recover </a:t>
            </a:r>
            <a:r>
              <a:rPr lang="en-US" sz="1600" dirty="0">
                <a:solidFill>
                  <a:schemeClr val="tx1"/>
                </a:solidFill>
                <a:latin typeface="Avenir Book"/>
              </a:rPr>
              <a:t>arguments </a:t>
            </a:r>
            <a:r>
              <a:rPr lang="en-US" sz="1600" dirty="0" smtClean="0">
                <a:solidFill>
                  <a:schemeClr val="tx1"/>
                </a:solidFill>
                <a:latin typeface="Avenir Book"/>
              </a:rPr>
              <a:t>passed via </a:t>
            </a:r>
            <a:r>
              <a:rPr lang="en-US" sz="1600" dirty="0">
                <a:solidFill>
                  <a:schemeClr val="tx1"/>
                </a:solidFill>
                <a:latin typeface="Avenir Book"/>
              </a:rPr>
              <a:t>the GUI tool in the command line </a:t>
            </a:r>
            <a:r>
              <a:rPr lang="en-US" sz="1600" dirty="0" smtClean="0">
                <a:solidFill>
                  <a:schemeClr val="tx1"/>
                </a:solidFill>
                <a:latin typeface="Avenir Book"/>
              </a:rPr>
              <a:t>format</a:t>
            </a:r>
          </a:p>
          <a:p>
            <a:pPr marL="285750" indent="-285750">
              <a:buFontTx/>
              <a:buChar char="-"/>
            </a:pPr>
            <a:r>
              <a:rPr lang="en-US" sz="1600" dirty="0" smtClean="0">
                <a:solidFill>
                  <a:schemeClr val="tx1"/>
                </a:solidFill>
                <a:latin typeface="Avenir Book"/>
              </a:rPr>
              <a:t>Select axis and styles of 2d graphics and plot experimental results </a:t>
            </a:r>
            <a:endParaRPr lang="en-US" sz="1600" dirty="0">
              <a:solidFill>
                <a:schemeClr val="tx1"/>
              </a:solidFill>
              <a:latin typeface="Avenir Book"/>
            </a:endParaRPr>
          </a:p>
        </p:txBody>
      </p:sp>
      <p:sp>
        <p:nvSpPr>
          <p:cNvPr id="16" name="Прямоугольник 15"/>
          <p:cNvSpPr/>
          <p:nvPr/>
        </p:nvSpPr>
        <p:spPr>
          <a:xfrm>
            <a:off x="555327" y="2293436"/>
            <a:ext cx="8423177" cy="646331"/>
          </a:xfrm>
          <a:prstGeom prst="rect">
            <a:avLst/>
          </a:prstGeom>
        </p:spPr>
        <p:txBody>
          <a:bodyPr wrap="square">
            <a:spAutoFit/>
          </a:bodyPr>
          <a:lstStyle/>
          <a:p>
            <a:pPr algn="ctr"/>
            <a:r>
              <a:rPr lang="en-US" b="1" dirty="0" smtClean="0">
                <a:latin typeface="Avenir Book"/>
              </a:rPr>
              <a:t>Save, Load, Analyze results of experiments for future analysis</a:t>
            </a:r>
          </a:p>
          <a:p>
            <a:pPr algn="ctr"/>
            <a:endParaRPr lang="en-US" dirty="0">
              <a:latin typeface="Avenir Book"/>
            </a:endParaRPr>
          </a:p>
        </p:txBody>
      </p:sp>
      <p:pic>
        <p:nvPicPr>
          <p:cNvPr id="17" name="Picture 2" descr="C:\Users\burla\Downloads\FL-PyTorch-Camera-Ready-Submission (5)\imgs\gui_plotting_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2" y="2594418"/>
            <a:ext cx="4871155" cy="25490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703" y="2594418"/>
            <a:ext cx="4287297" cy="224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Прямоугольник 13"/>
          <p:cNvSpPr/>
          <p:nvPr/>
        </p:nvSpPr>
        <p:spPr>
          <a:xfrm>
            <a:off x="219047" y="876646"/>
            <a:ext cx="3908110"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Graphical UI</a:t>
            </a:r>
            <a:endParaRPr lang="en-US" dirty="0">
              <a:solidFill>
                <a:schemeClr val="tx1"/>
              </a:solidFill>
              <a:latin typeface="Avenir Book"/>
            </a:endParaRPr>
          </a:p>
        </p:txBody>
      </p:sp>
      <p:sp>
        <p:nvSpPr>
          <p:cNvPr id="15" name="Прямоугольник 14"/>
          <p:cNvSpPr/>
          <p:nvPr/>
        </p:nvSpPr>
        <p:spPr>
          <a:xfrm>
            <a:off x="4930081" y="858392"/>
            <a:ext cx="4129865" cy="455923"/>
          </a:xfrm>
          <a:prstGeom prst="rect">
            <a:avLst/>
          </a:prstGeom>
          <a:solidFill>
            <a:srgbClr val="E0E0E0"/>
          </a:solidFill>
          <a:ln>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Console UI</a:t>
            </a:r>
            <a:endParaRPr lang="en-US" dirty="0">
              <a:solidFill>
                <a:schemeClr val="tx1"/>
              </a:solidFill>
              <a:latin typeface="Avenir Book"/>
            </a:endParaRPr>
          </a:p>
        </p:txBody>
      </p:sp>
      <p:sp>
        <p:nvSpPr>
          <p:cNvPr id="18"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41691620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Скругленный прямоугольник 7"/>
          <p:cNvSpPr/>
          <p:nvPr/>
        </p:nvSpPr>
        <p:spPr>
          <a:xfrm>
            <a:off x="4961058" y="1458167"/>
            <a:ext cx="3673225" cy="2276663"/>
          </a:xfrm>
          <a:prstGeom prst="roundRect">
            <a:avLst/>
          </a:prstGeom>
          <a:solidFill>
            <a:srgbClr val="E0E0E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4" name="Скругленный прямоугольник 23"/>
          <p:cNvSpPr/>
          <p:nvPr/>
        </p:nvSpPr>
        <p:spPr>
          <a:xfrm>
            <a:off x="1029839" y="834585"/>
            <a:ext cx="3636154" cy="1624980"/>
          </a:xfrm>
          <a:prstGeom prst="roundRect">
            <a:avLst/>
          </a:prstGeom>
          <a:solidFill>
            <a:srgbClr val="F4A582"/>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2" name="Прямоугольник 1"/>
          <p:cNvSpPr/>
          <p:nvPr/>
        </p:nvSpPr>
        <p:spPr>
          <a:xfrm>
            <a:off x="504459" y="1419160"/>
            <a:ext cx="8423177" cy="369332"/>
          </a:xfrm>
          <a:prstGeom prst="rect">
            <a:avLst/>
          </a:prstGeom>
        </p:spPr>
        <p:txBody>
          <a:bodyPr wrap="square">
            <a:spAutoFit/>
          </a:bodyPr>
          <a:lstStyle/>
          <a:p>
            <a:endParaRPr lang="en-US" dirty="0"/>
          </a:p>
        </p:txBody>
      </p:sp>
      <p:sp>
        <p:nvSpPr>
          <p:cNvPr id="21" name="TextBox 20"/>
          <p:cNvSpPr txBox="1"/>
          <p:nvPr/>
        </p:nvSpPr>
        <p:spPr>
          <a:xfrm>
            <a:off x="4649149" y="1085868"/>
            <a:ext cx="3104886" cy="2063131"/>
          </a:xfrm>
          <a:prstGeom prst="rect">
            <a:avLst/>
          </a:prstGeom>
        </p:spPr>
        <p:txBody>
          <a:bodyPr vert="horz" wrap="none" lIns="91440" tIns="45720" rIns="91440" bIns="45720" rtlCol="0" anchor="ctr">
            <a:normAutofit/>
          </a:bodyPr>
          <a:lstStyle/>
          <a:p>
            <a:endParaRPr lang="en-US" sz="1200" dirty="0" smtClean="0">
              <a:latin typeface="Avenir Black"/>
              <a:cs typeface="Avenir Black"/>
            </a:endParaRPr>
          </a:p>
        </p:txBody>
      </p:sp>
      <p:sp>
        <p:nvSpPr>
          <p:cNvPr id="5" name="TextBox 4"/>
          <p:cNvSpPr txBox="1"/>
          <p:nvPr/>
        </p:nvSpPr>
        <p:spPr>
          <a:xfrm>
            <a:off x="5139266" y="1480259"/>
            <a:ext cx="3230674" cy="2544955"/>
          </a:xfrm>
          <a:prstGeom prst="rect">
            <a:avLst/>
          </a:prstGeom>
        </p:spPr>
        <p:txBody>
          <a:bodyPr vert="horz" wrap="none" lIns="91440" tIns="45720" rIns="91440" bIns="45720" rtlCol="0" anchor="ctr">
            <a:noAutofit/>
          </a:bodyPr>
          <a:lstStyle/>
          <a:p>
            <a:r>
              <a:rPr lang="en-US" sz="1200" b="1" dirty="0">
                <a:latin typeface="Avenir Black"/>
                <a:cs typeface="Avenir Black"/>
              </a:rPr>
              <a:t>C</a:t>
            </a:r>
            <a:r>
              <a:rPr lang="en-US" sz="1200" b="1" dirty="0" smtClean="0">
                <a:latin typeface="Avenir Black"/>
                <a:cs typeface="Avenir Black"/>
              </a:rPr>
              <a:t>ommunication </a:t>
            </a:r>
            <a:r>
              <a:rPr lang="en-US" sz="1200" b="1" dirty="0">
                <a:latin typeface="Avenir Black"/>
                <a:cs typeface="Avenir Black"/>
              </a:rPr>
              <a:t>reduction </a:t>
            </a:r>
            <a:r>
              <a:rPr lang="en-US" sz="1200" b="1" dirty="0" smtClean="0">
                <a:latin typeface="Avenir Black"/>
                <a:cs typeface="Avenir Black"/>
              </a:rPr>
              <a:t>mechanisms</a:t>
            </a:r>
          </a:p>
          <a:p>
            <a:endParaRPr lang="en-US" sz="1200" dirty="0">
              <a:latin typeface="Avenir Black"/>
              <a:cs typeface="Avenir Black"/>
            </a:endParaRPr>
          </a:p>
          <a:p>
            <a:pPr marL="171450" indent="-171450">
              <a:buFont typeface="Arial" pitchFamily="34" charset="0"/>
              <a:buChar char="•"/>
            </a:pPr>
            <a:r>
              <a:rPr lang="en-US" sz="1200" dirty="0">
                <a:latin typeface="Avenir Black"/>
                <a:cs typeface="Avenir Black"/>
              </a:rPr>
              <a:t>Local updates</a:t>
            </a:r>
          </a:p>
          <a:p>
            <a:pPr marL="171450" indent="-171450">
              <a:buFont typeface="Arial" pitchFamily="34" charset="0"/>
              <a:buChar char="•"/>
            </a:pPr>
            <a:r>
              <a:rPr lang="en-US" sz="1200" dirty="0">
                <a:latin typeface="Avenir Black"/>
                <a:cs typeface="Avenir Black"/>
              </a:rPr>
              <a:t>Limiting the participating clients per </a:t>
            </a:r>
            <a:r>
              <a:rPr lang="en-US" sz="1200" dirty="0" smtClean="0">
                <a:latin typeface="Avenir Black"/>
                <a:cs typeface="Avenir Black"/>
              </a:rPr>
              <a:t>round</a:t>
            </a:r>
          </a:p>
          <a:p>
            <a:pPr marL="171450" indent="-171450">
              <a:buFont typeface="Arial" pitchFamily="34" charset="0"/>
              <a:buChar char="•"/>
            </a:pPr>
            <a:r>
              <a:rPr lang="en-US" sz="1200" dirty="0" smtClean="0">
                <a:latin typeface="Avenir Black"/>
                <a:cs typeface="Avenir Black"/>
              </a:rPr>
              <a:t>Compressors</a:t>
            </a:r>
          </a:p>
          <a:p>
            <a:pPr marL="742950" lvl="1" indent="-285750">
              <a:buFont typeface="Arial" pitchFamily="34" charset="0"/>
              <a:buChar char="•"/>
            </a:pPr>
            <a:r>
              <a:rPr lang="en-US" sz="1200" dirty="0">
                <a:latin typeface="Avenir Black"/>
                <a:cs typeface="Avenir Black"/>
              </a:rPr>
              <a:t>Identical compressor</a:t>
            </a:r>
          </a:p>
          <a:p>
            <a:pPr marL="742950" lvl="1" indent="-285750">
              <a:buFont typeface="Arial" pitchFamily="34" charset="0"/>
              <a:buChar char="•"/>
            </a:pPr>
            <a:r>
              <a:rPr lang="en-US" sz="1200" dirty="0">
                <a:latin typeface="Avenir Black"/>
                <a:cs typeface="Avenir Black"/>
              </a:rPr>
              <a:t>Lazy or Bernoulli compressor </a:t>
            </a:r>
          </a:p>
          <a:p>
            <a:pPr marL="742950" lvl="1" indent="-285750">
              <a:buFont typeface="Arial" pitchFamily="34" charset="0"/>
              <a:buChar char="•"/>
            </a:pPr>
            <a:r>
              <a:rPr lang="en-US" sz="1200" dirty="0">
                <a:latin typeface="Avenir Black"/>
                <a:cs typeface="Avenir Black"/>
              </a:rPr>
              <a:t>Rand-K</a:t>
            </a:r>
          </a:p>
          <a:p>
            <a:pPr marL="742950" lvl="1" indent="-285750">
              <a:buFont typeface="Arial" pitchFamily="34" charset="0"/>
              <a:buChar char="•"/>
            </a:pPr>
            <a:r>
              <a:rPr lang="en-US" sz="1200" dirty="0">
                <a:latin typeface="Avenir Black"/>
                <a:cs typeface="Avenir Black"/>
              </a:rPr>
              <a:t>Natural compressor</a:t>
            </a:r>
          </a:p>
          <a:p>
            <a:pPr marL="742950" lvl="1" indent="-285750">
              <a:buFont typeface="Arial" pitchFamily="34" charset="0"/>
              <a:buChar char="•"/>
            </a:pPr>
            <a:r>
              <a:rPr lang="en-US" sz="1200" dirty="0">
                <a:latin typeface="Avenir Black"/>
                <a:cs typeface="Avenir Black"/>
              </a:rPr>
              <a:t>Standard dithering</a:t>
            </a:r>
          </a:p>
          <a:p>
            <a:pPr marL="742950" lvl="1" indent="-285750">
              <a:buFont typeface="Arial" pitchFamily="34" charset="0"/>
              <a:buChar char="•"/>
            </a:pPr>
            <a:r>
              <a:rPr lang="en-US" sz="1200" dirty="0">
                <a:latin typeface="Avenir Black"/>
                <a:cs typeface="Avenir Black"/>
              </a:rPr>
              <a:t>Natural Dithering</a:t>
            </a:r>
          </a:p>
          <a:p>
            <a:pPr marL="171450" indent="-171450">
              <a:buFont typeface="Arial" pitchFamily="34" charset="0"/>
              <a:buChar char="•"/>
            </a:pPr>
            <a:endParaRPr lang="en-US" sz="1200" dirty="0">
              <a:latin typeface="Avenir Black"/>
              <a:cs typeface="Avenir Black"/>
            </a:endParaRPr>
          </a:p>
          <a:p>
            <a:endParaRPr lang="en-US" sz="1200" dirty="0" smtClean="0">
              <a:latin typeface="Avenir Black"/>
              <a:cs typeface="Avenir Black"/>
            </a:endParaRPr>
          </a:p>
        </p:txBody>
      </p:sp>
      <p:sp>
        <p:nvSpPr>
          <p:cNvPr id="22" name="TextBox 21"/>
          <p:cNvSpPr txBox="1"/>
          <p:nvPr/>
        </p:nvSpPr>
        <p:spPr>
          <a:xfrm>
            <a:off x="3126560" y="1461759"/>
            <a:ext cx="914400" cy="914400"/>
          </a:xfrm>
          <a:prstGeom prst="rect">
            <a:avLst/>
          </a:prstGeom>
        </p:spPr>
        <p:txBody>
          <a:bodyPr vert="horz" wrap="none" lIns="91440" tIns="45720" rIns="91440" bIns="45720" rtlCol="0" anchor="ctr">
            <a:normAutofit/>
          </a:bodyPr>
          <a:lstStyle/>
          <a:p>
            <a:endParaRPr lang="en-US" sz="3600" dirty="0" smtClean="0">
              <a:solidFill>
                <a:srgbClr val="FFFFFF"/>
              </a:solidFill>
              <a:latin typeface="Avenir Black"/>
              <a:cs typeface="Avenir Black"/>
            </a:endParaRPr>
          </a:p>
        </p:txBody>
      </p:sp>
      <p:sp>
        <p:nvSpPr>
          <p:cNvPr id="9" name="TextBox 8"/>
          <p:cNvSpPr txBox="1"/>
          <p:nvPr/>
        </p:nvSpPr>
        <p:spPr>
          <a:xfrm>
            <a:off x="1138653" y="871656"/>
            <a:ext cx="3418525" cy="1635810"/>
          </a:xfrm>
          <a:prstGeom prst="rect">
            <a:avLst/>
          </a:prstGeom>
        </p:spPr>
        <p:txBody>
          <a:bodyPr vert="horz" wrap="none" lIns="91440" tIns="45720" rIns="91440" bIns="45720" rtlCol="0" anchor="ctr">
            <a:noAutofit/>
          </a:bodyPr>
          <a:lstStyle/>
          <a:p>
            <a:r>
              <a:rPr lang="en-US" sz="1200" b="1" dirty="0" smtClean="0">
                <a:latin typeface="Avenir Black"/>
                <a:cs typeface="Avenir Black"/>
              </a:rPr>
              <a:t>State-of-the-arts </a:t>
            </a:r>
            <a:r>
              <a:rPr lang="en-US" sz="1200" b="1" dirty="0" err="1" smtClean="0">
                <a:latin typeface="Avenir Black"/>
                <a:cs typeface="Avenir Black"/>
              </a:rPr>
              <a:t>Opt.Algorithms</a:t>
            </a:r>
            <a:endParaRPr lang="en-US" sz="1200" b="1" dirty="0" smtClean="0">
              <a:latin typeface="Avenir Black"/>
              <a:cs typeface="Avenir Black"/>
            </a:endParaRPr>
          </a:p>
          <a:p>
            <a:endParaRPr lang="en-US" sz="1200" dirty="0" smtClean="0">
              <a:latin typeface="Avenir Black"/>
              <a:cs typeface="Avenir Black"/>
            </a:endParaRPr>
          </a:p>
          <a:p>
            <a:pPr marL="228600" indent="-228600">
              <a:buFont typeface="+mj-lt"/>
              <a:buAutoNum type="arabicPeriod"/>
            </a:pPr>
            <a:r>
              <a:rPr lang="en-US" sz="1200" dirty="0">
                <a:latin typeface="Avenir Black"/>
                <a:cs typeface="Avenir Black"/>
              </a:rPr>
              <a:t>Distributed Compressed Gradient Descent </a:t>
            </a:r>
          </a:p>
          <a:p>
            <a:pPr marL="228600" indent="-228600">
              <a:buFont typeface="+mj-lt"/>
              <a:buAutoNum type="arabicPeriod"/>
            </a:pPr>
            <a:r>
              <a:rPr lang="en-US" sz="1200" dirty="0" err="1">
                <a:latin typeface="Avenir Black"/>
                <a:cs typeface="Avenir Black"/>
              </a:rPr>
              <a:t>FedAVG</a:t>
            </a:r>
            <a:endParaRPr lang="en-US" sz="1200" dirty="0">
              <a:latin typeface="Avenir Black"/>
              <a:cs typeface="Avenir Black"/>
            </a:endParaRPr>
          </a:p>
          <a:p>
            <a:pPr marL="228600" indent="-228600">
              <a:buFont typeface="+mj-lt"/>
              <a:buAutoNum type="arabicPeriod"/>
            </a:pPr>
            <a:r>
              <a:rPr lang="en-US" sz="1200" dirty="0">
                <a:latin typeface="Avenir Black"/>
                <a:cs typeface="Avenir Black"/>
              </a:rPr>
              <a:t>SCAFFOLD</a:t>
            </a:r>
          </a:p>
          <a:p>
            <a:pPr marL="228600" indent="-228600">
              <a:buFont typeface="+mj-lt"/>
              <a:buAutoNum type="arabicPeriod"/>
            </a:pPr>
            <a:r>
              <a:rPr lang="en-US" sz="1200" dirty="0" err="1">
                <a:latin typeface="Avenir Black"/>
                <a:cs typeface="Avenir Black"/>
              </a:rPr>
              <a:t>FedProx</a:t>
            </a:r>
            <a:endParaRPr lang="en-US" sz="1200" dirty="0">
              <a:latin typeface="Avenir Black"/>
              <a:cs typeface="Avenir Black"/>
            </a:endParaRPr>
          </a:p>
          <a:p>
            <a:pPr marL="228600" indent="-228600">
              <a:buFont typeface="+mj-lt"/>
              <a:buAutoNum type="arabicPeriod"/>
            </a:pPr>
            <a:r>
              <a:rPr lang="en-US" sz="1200" dirty="0">
                <a:latin typeface="Avenir Black"/>
                <a:cs typeface="Avenir Black"/>
              </a:rPr>
              <a:t>DIANA</a:t>
            </a:r>
          </a:p>
          <a:p>
            <a:pPr marL="228600" indent="-228600">
              <a:buFont typeface="+mj-lt"/>
              <a:buAutoNum type="arabicPeriod"/>
            </a:pPr>
            <a:r>
              <a:rPr lang="en-US" sz="1200" dirty="0">
                <a:latin typeface="Avenir Black"/>
                <a:cs typeface="Avenir Black"/>
              </a:rPr>
              <a:t>MARINA</a:t>
            </a:r>
          </a:p>
          <a:p>
            <a:endParaRPr lang="en-US" sz="1200" dirty="0" smtClean="0">
              <a:latin typeface="Avenir Black"/>
              <a:cs typeface="Avenir Black"/>
            </a:endParaRPr>
          </a:p>
        </p:txBody>
      </p:sp>
      <p:sp>
        <p:nvSpPr>
          <p:cNvPr id="12" name="Скругленный прямоугольник 11"/>
          <p:cNvSpPr/>
          <p:nvPr/>
        </p:nvSpPr>
        <p:spPr>
          <a:xfrm>
            <a:off x="752773" y="2638443"/>
            <a:ext cx="3612257" cy="1859692"/>
          </a:xfrm>
          <a:prstGeom prst="roundRect">
            <a:avLst/>
          </a:prstGeom>
          <a:solidFill>
            <a:srgbClr val="FDDBC7"/>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smtClean="0">
              <a:solidFill>
                <a:schemeClr val="tx1"/>
              </a:solidFill>
              <a:latin typeface="Avenir Book"/>
            </a:endParaRPr>
          </a:p>
        </p:txBody>
      </p:sp>
      <p:sp>
        <p:nvSpPr>
          <p:cNvPr id="13" name="TextBox 12"/>
          <p:cNvSpPr txBox="1"/>
          <p:nvPr/>
        </p:nvSpPr>
        <p:spPr>
          <a:xfrm>
            <a:off x="894768" y="2596842"/>
            <a:ext cx="4103145" cy="2041742"/>
          </a:xfrm>
          <a:prstGeom prst="rect">
            <a:avLst/>
          </a:prstGeom>
        </p:spPr>
        <p:txBody>
          <a:bodyPr vert="horz" wrap="none" lIns="91440" tIns="45720" rIns="91440" bIns="45720" rtlCol="0" anchor="ctr">
            <a:noAutofit/>
          </a:bodyPr>
          <a:lstStyle/>
          <a:p>
            <a:r>
              <a:rPr lang="en-US" sz="1200" b="1" dirty="0" smtClean="0">
                <a:latin typeface="Avenir Black"/>
                <a:cs typeface="Avenir Black"/>
              </a:rPr>
              <a:t>Models and </a:t>
            </a:r>
            <a:r>
              <a:rPr lang="en-US" sz="1200" b="1" dirty="0">
                <a:latin typeface="Avenir Black"/>
                <a:cs typeface="Avenir Black"/>
              </a:rPr>
              <a:t>Datasets</a:t>
            </a:r>
            <a:endParaRPr lang="en-US" sz="1200" b="1" dirty="0" smtClean="0">
              <a:latin typeface="Avenir Black"/>
              <a:cs typeface="Avenir Black"/>
            </a:endParaRPr>
          </a:p>
          <a:p>
            <a:r>
              <a:rPr lang="en-US" sz="1200" dirty="0" smtClean="0">
                <a:latin typeface="Avenir Black"/>
                <a:cs typeface="Avenir Black"/>
              </a:rPr>
              <a:t> </a:t>
            </a:r>
          </a:p>
          <a:p>
            <a:pPr marL="171450" indent="-171450">
              <a:buFont typeface="Arial" pitchFamily="34" charset="0"/>
              <a:buChar char="•"/>
            </a:pPr>
            <a:r>
              <a:rPr lang="en-US" sz="1200" dirty="0" err="1" smtClean="0">
                <a:latin typeface="Avenir Black"/>
                <a:cs typeface="Avenir Black"/>
              </a:rPr>
              <a:t>ResNet</a:t>
            </a:r>
            <a:r>
              <a:rPr lang="en-US" sz="1200" dirty="0" smtClean="0">
                <a:latin typeface="Avenir Black"/>
                <a:cs typeface="Avenir Black"/>
              </a:rPr>
              <a:t>(18,34,50,101,152), VGG(11,13,16,19)</a:t>
            </a:r>
          </a:p>
          <a:p>
            <a:pPr marL="171450" indent="-171450">
              <a:buFont typeface="Arial" pitchFamily="34" charset="0"/>
              <a:buChar char="•"/>
            </a:pPr>
            <a:r>
              <a:rPr lang="en-US" sz="1200" dirty="0" err="1" smtClean="0">
                <a:latin typeface="Avenir Black"/>
                <a:cs typeface="Avenir Black"/>
              </a:rPr>
              <a:t>WideResNets</a:t>
            </a:r>
            <a:r>
              <a:rPr lang="en-US" sz="1200" dirty="0" smtClean="0">
                <a:latin typeface="Avenir Black"/>
                <a:cs typeface="Avenir Black"/>
              </a:rPr>
              <a:t> (28_2</a:t>
            </a:r>
            <a:r>
              <a:rPr lang="en-US" sz="1200" dirty="0">
                <a:latin typeface="Avenir Black"/>
                <a:cs typeface="Avenir Black"/>
              </a:rPr>
              <a:t>, </a:t>
            </a:r>
            <a:r>
              <a:rPr lang="en-US" sz="1200" dirty="0" smtClean="0">
                <a:latin typeface="Avenir Black"/>
                <a:cs typeface="Avenir Black"/>
              </a:rPr>
              <a:t>28_4</a:t>
            </a:r>
            <a:r>
              <a:rPr lang="en-US" sz="1200" dirty="0">
                <a:latin typeface="Avenir Black"/>
                <a:cs typeface="Avenir Black"/>
              </a:rPr>
              <a:t>, </a:t>
            </a:r>
            <a:r>
              <a:rPr lang="en-US" sz="1200" dirty="0" smtClean="0">
                <a:latin typeface="Avenir Black"/>
                <a:cs typeface="Avenir Black"/>
              </a:rPr>
              <a:t>28_8)</a:t>
            </a:r>
          </a:p>
          <a:p>
            <a:pPr marL="171450" indent="-171450">
              <a:buFont typeface="Arial" pitchFamily="34" charset="0"/>
              <a:buChar char="•"/>
            </a:pPr>
            <a:r>
              <a:rPr lang="en-US" sz="1200" dirty="0" smtClean="0">
                <a:latin typeface="Avenir Black"/>
                <a:cs typeface="Avenir Black"/>
              </a:rPr>
              <a:t>Support </a:t>
            </a:r>
            <a:r>
              <a:rPr lang="en-US" sz="1200" dirty="0">
                <a:latin typeface="Avenir Black"/>
                <a:cs typeface="Avenir Black"/>
              </a:rPr>
              <a:t>for simple </a:t>
            </a:r>
            <a:r>
              <a:rPr lang="en-US" sz="1200" dirty="0" smtClean="0">
                <a:latin typeface="Avenir Black"/>
                <a:cs typeface="Avenir Black"/>
              </a:rPr>
              <a:t>controllable </a:t>
            </a:r>
            <a:endParaRPr lang="en-US" sz="1200" dirty="0">
              <a:latin typeface="Avenir Black"/>
              <a:cs typeface="Avenir Black"/>
            </a:endParaRPr>
          </a:p>
          <a:p>
            <a:pPr marL="171450" indent="-171450">
              <a:buFont typeface="Arial" pitchFamily="34" charset="0"/>
              <a:buChar char="•"/>
            </a:pPr>
            <a:r>
              <a:rPr lang="en-US" sz="1200" dirty="0" smtClean="0">
                <a:latin typeface="Avenir Black"/>
                <a:cs typeface="Avenir Black"/>
              </a:rPr>
              <a:t>Quadratic functions as toy problems</a:t>
            </a:r>
          </a:p>
          <a:p>
            <a:pPr marL="171450" indent="-171450">
              <a:buFont typeface="Arial" pitchFamily="34" charset="0"/>
              <a:buChar char="•"/>
            </a:pPr>
            <a:endParaRPr lang="en-US" sz="1200" dirty="0">
              <a:latin typeface="Avenir Black"/>
              <a:cs typeface="Avenir Black"/>
            </a:endParaRPr>
          </a:p>
          <a:p>
            <a:pPr marL="171450" indent="-171450">
              <a:buFont typeface="Arial" pitchFamily="34" charset="0"/>
              <a:buChar char="•"/>
            </a:pPr>
            <a:r>
              <a:rPr lang="en-US" sz="1200" dirty="0" smtClean="0">
                <a:latin typeface="Avenir Black"/>
                <a:cs typeface="Avenir Black"/>
              </a:rPr>
              <a:t>Standard FL datasets</a:t>
            </a:r>
            <a:endParaRPr lang="en-US" sz="1200" dirty="0">
              <a:latin typeface="Avenir Black"/>
              <a:cs typeface="Avenir Black"/>
            </a:endParaRPr>
          </a:p>
          <a:p>
            <a:pPr marL="171450" indent="-171450">
              <a:buFont typeface="Arial" pitchFamily="34" charset="0"/>
              <a:buChar char="•"/>
            </a:pPr>
            <a:r>
              <a:rPr lang="en-US" sz="1200" dirty="0">
                <a:latin typeface="Avenir Black"/>
                <a:cs typeface="Avenir Black"/>
              </a:rPr>
              <a:t>Synthetically </a:t>
            </a:r>
            <a:r>
              <a:rPr lang="en-US" sz="1200" dirty="0" smtClean="0">
                <a:latin typeface="Avenir Black"/>
                <a:cs typeface="Avenir Black"/>
              </a:rPr>
              <a:t>generated</a:t>
            </a:r>
            <a:endParaRPr lang="en-US" sz="1200" dirty="0">
              <a:latin typeface="Avenir Black"/>
              <a:cs typeface="Avenir Black"/>
            </a:endParaRPr>
          </a:p>
        </p:txBody>
      </p:sp>
      <p:sp>
        <p:nvSpPr>
          <p:cNvPr id="14" name="Title 3">
            <a:extLst>
              <a:ext uri="{FF2B5EF4-FFF2-40B4-BE49-F238E27FC236}">
                <a16:creationId xmlns="" xmlns:a16="http://schemas.microsoft.com/office/drawing/2014/main" id="{7629A1D0-6F47-7E4C-98FD-72923EE9124E}"/>
              </a:ext>
            </a:extLst>
          </p:cNvPr>
          <p:cNvSpPr>
            <a:spLocks noGrp="1"/>
          </p:cNvSpPr>
          <p:nvPr>
            <p:ph type="title"/>
          </p:nvPr>
        </p:nvSpPr>
        <p:spPr>
          <a:xfrm>
            <a:off x="0" y="-22923"/>
            <a:ext cx="9144000" cy="732223"/>
          </a:xfrm>
        </p:spPr>
        <p:txBody>
          <a:bodyPr>
            <a:noAutofit/>
          </a:bodyPr>
          <a:lstStyle/>
          <a:p>
            <a:pPr algn="ctr"/>
            <a:r>
              <a:rPr lang="en-US" dirty="0" smtClean="0">
                <a:latin typeface="Avenir Book"/>
              </a:rPr>
              <a:t>FL Optimization Research Simulator</a:t>
            </a:r>
            <a:endParaRPr lang="en-US" dirty="0">
              <a:latin typeface="Avenir Book"/>
            </a:endParaRPr>
          </a:p>
        </p:txBody>
      </p:sp>
    </p:spTree>
    <p:extLst>
      <p:ext uri="{BB962C8B-B14F-4D97-AF65-F5344CB8AC3E}">
        <p14:creationId xmlns:p14="http://schemas.microsoft.com/office/powerpoint/2010/main" val="1935501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7629A1D0-6F47-7E4C-98FD-72923EE9124E}"/>
              </a:ext>
            </a:extLst>
          </p:cNvPr>
          <p:cNvSpPr>
            <a:spLocks noGrp="1"/>
          </p:cNvSpPr>
          <p:nvPr>
            <p:ph type="title"/>
          </p:nvPr>
        </p:nvSpPr>
        <p:spPr>
          <a:xfrm>
            <a:off x="27803" y="15185"/>
            <a:ext cx="9082842" cy="732223"/>
          </a:xfrm>
        </p:spPr>
        <p:txBody>
          <a:bodyPr>
            <a:noAutofit/>
          </a:bodyPr>
          <a:lstStyle/>
          <a:p>
            <a:pPr algn="ctr"/>
            <a:r>
              <a:rPr lang="en-US" dirty="0" smtClean="0">
                <a:latin typeface="Avenir Book"/>
              </a:rPr>
              <a:t>Experiment example</a:t>
            </a:r>
            <a:endParaRPr lang="en-US" dirty="0">
              <a:latin typeface="Avenir Book"/>
            </a:endParaRPr>
          </a:p>
        </p:txBody>
      </p:sp>
      <p:sp>
        <p:nvSpPr>
          <p:cNvPr id="7" name="Прямоугольник 6"/>
          <p:cNvSpPr/>
          <p:nvPr/>
        </p:nvSpPr>
        <p:spPr>
          <a:xfrm>
            <a:off x="27803" y="1144490"/>
            <a:ext cx="9082842" cy="954107"/>
          </a:xfrm>
          <a:prstGeom prst="rect">
            <a:avLst/>
          </a:prstGeom>
        </p:spPr>
        <p:txBody>
          <a:bodyPr wrap="square">
            <a:spAutoFit/>
          </a:bodyPr>
          <a:lstStyle/>
          <a:p>
            <a:r>
              <a:rPr lang="en-US" sz="1400" dirty="0" smtClean="0">
                <a:latin typeface="Avenir Book" charset="0"/>
              </a:rPr>
              <a:t>We </a:t>
            </a:r>
            <a:r>
              <a:rPr lang="en-US" sz="1400" dirty="0">
                <a:latin typeface="Avenir Book" charset="0"/>
              </a:rPr>
              <a:t>used our framework to analyze whether SCAFFOLD can work with compression, i.e. whether messages from clients in the SCAFFOLD algorithm can be compressed</a:t>
            </a:r>
            <a:r>
              <a:rPr lang="en-US" sz="1400" dirty="0" smtClean="0">
                <a:latin typeface="Avenir Book" charset="0"/>
              </a:rPr>
              <a:t>.</a:t>
            </a:r>
            <a:endParaRPr lang="en-US" sz="1400" dirty="0">
              <a:latin typeface="Avenir Book" charset="0"/>
            </a:endParaRPr>
          </a:p>
          <a:p>
            <a:r>
              <a:rPr lang="en-US" sz="1400" dirty="0" smtClean="0">
                <a:latin typeface="Avenir Book" charset="0"/>
              </a:rPr>
              <a:t>In </a:t>
            </a:r>
            <a:r>
              <a:rPr lang="en-US" sz="1400" dirty="0">
                <a:latin typeface="Avenir Book" charset="0"/>
              </a:rPr>
              <a:t>synthetized quadratic optimization  problem experiments demonstrated that it might be worthwhile to consider an extension of SCAFFOLD by adding compression.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22" y="2092234"/>
            <a:ext cx="5009862" cy="2456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Скругленный прямоугольник 5"/>
          <p:cNvSpPr/>
          <p:nvPr/>
        </p:nvSpPr>
        <p:spPr>
          <a:xfrm>
            <a:off x="1" y="755446"/>
            <a:ext cx="9143999" cy="38904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venir Book"/>
              </a:rPr>
              <a:t>In the paper, we provide several experiments to showcase potential use cases of </a:t>
            </a:r>
            <a:r>
              <a:rPr lang="en-US" sz="1600" dirty="0" err="1">
                <a:solidFill>
                  <a:schemeClr val="tx1"/>
                </a:solidFill>
                <a:latin typeface="Avenir Book"/>
              </a:rPr>
              <a:t>FL_PyTorch</a:t>
            </a:r>
            <a:endParaRPr lang="en-US" sz="1600" dirty="0">
              <a:solidFill>
                <a:schemeClr val="tx1"/>
              </a:solidFill>
              <a:latin typeface="Avenir Book"/>
            </a:endParaRPr>
          </a:p>
        </p:txBody>
      </p:sp>
    </p:spTree>
    <p:extLst>
      <p:ext uri="{BB962C8B-B14F-4D97-AF65-F5344CB8AC3E}">
        <p14:creationId xmlns:p14="http://schemas.microsoft.com/office/powerpoint/2010/main" val="3953538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DA50265-F015-554D-A05B-0114D33FA597}"/>
              </a:ext>
            </a:extLst>
          </p:cNvPr>
          <p:cNvSpPr>
            <a:spLocks noGrp="1"/>
          </p:cNvSpPr>
          <p:nvPr>
            <p:ph type="title"/>
          </p:nvPr>
        </p:nvSpPr>
        <p:spPr>
          <a:xfrm>
            <a:off x="0" y="35393"/>
            <a:ext cx="9122376" cy="732223"/>
          </a:xfrm>
        </p:spPr>
        <p:txBody>
          <a:bodyPr>
            <a:normAutofit/>
          </a:bodyPr>
          <a:lstStyle/>
          <a:p>
            <a:pPr algn="ctr"/>
            <a:r>
              <a:rPr lang="en-US" dirty="0" smtClean="0"/>
              <a:t>More Information</a:t>
            </a:r>
            <a:endParaRPr lang="en-US" dirty="0"/>
          </a:p>
        </p:txBody>
      </p:sp>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Прямоугольник 4"/>
          <p:cNvSpPr/>
          <p:nvPr/>
        </p:nvSpPr>
        <p:spPr>
          <a:xfrm>
            <a:off x="56443" y="827506"/>
            <a:ext cx="9026417" cy="1077218"/>
          </a:xfrm>
          <a:prstGeom prst="rect">
            <a:avLst/>
          </a:prstGeom>
        </p:spPr>
        <p:txBody>
          <a:bodyPr wrap="square">
            <a:spAutoFit/>
          </a:bodyPr>
          <a:lstStyle/>
          <a:p>
            <a:pPr algn="ctr"/>
            <a:r>
              <a:rPr lang="en-US" sz="1600" dirty="0" smtClean="0">
                <a:latin typeface="Avenir Book"/>
              </a:rPr>
              <a:t>Please </a:t>
            </a:r>
            <a:r>
              <a:rPr lang="en-US" sz="1600" dirty="0">
                <a:latin typeface="Avenir Book"/>
              </a:rPr>
              <a:t>take a look at the original paper </a:t>
            </a:r>
            <a:r>
              <a:rPr lang="en-US" sz="1600" dirty="0" smtClean="0">
                <a:latin typeface="Avenir Book"/>
              </a:rPr>
              <a:t>for motivation </a:t>
            </a:r>
            <a:r>
              <a:rPr lang="en-US" sz="1600" dirty="0">
                <a:latin typeface="Avenir Book"/>
              </a:rPr>
              <a:t>and </a:t>
            </a:r>
            <a:r>
              <a:rPr lang="en-US" sz="1600" dirty="0" smtClean="0">
                <a:latin typeface="Avenir Book"/>
              </a:rPr>
              <a:t>goals.</a:t>
            </a:r>
          </a:p>
          <a:p>
            <a:pPr algn="ctr"/>
            <a:r>
              <a:rPr lang="en-US" sz="1600" dirty="0" err="1" smtClean="0">
                <a:latin typeface="Avenir Book"/>
              </a:rPr>
              <a:t>Git</a:t>
            </a:r>
            <a:r>
              <a:rPr lang="en-US" sz="1600" dirty="0" smtClean="0">
                <a:latin typeface="Avenir Book"/>
              </a:rPr>
              <a:t> repository: </a:t>
            </a:r>
            <a:r>
              <a:rPr lang="en-US" sz="1600" b="1" dirty="0" smtClean="0">
                <a:latin typeface="Avenir Book"/>
                <a:hlinkClick r:id="rId3"/>
              </a:rPr>
              <a:t>https</a:t>
            </a:r>
            <a:r>
              <a:rPr lang="en-US" sz="1600" b="1" dirty="0">
                <a:latin typeface="Avenir Book"/>
                <a:hlinkClick r:id="rId3"/>
              </a:rPr>
              <a:t>://</a:t>
            </a:r>
            <a:r>
              <a:rPr lang="en-US" sz="1600" b="1" dirty="0" smtClean="0">
                <a:latin typeface="Avenir Book"/>
                <a:hlinkClick r:id="rId3"/>
              </a:rPr>
              <a:t>github.com/burlachenkok/flpytorch.git</a:t>
            </a:r>
            <a:endParaRPr lang="en-US" sz="1600" b="1" dirty="0" smtClean="0">
              <a:latin typeface="Avenir Book"/>
            </a:endParaRPr>
          </a:p>
          <a:p>
            <a:pPr algn="ctr"/>
            <a:endParaRPr lang="en-US" sz="1600" dirty="0" smtClean="0">
              <a:latin typeface="Avenir Book"/>
            </a:endParaRPr>
          </a:p>
          <a:p>
            <a:pPr algn="ctr"/>
            <a:r>
              <a:rPr lang="en-US" sz="1600" dirty="0" smtClean="0">
                <a:latin typeface="Avenir Book"/>
              </a:rPr>
              <a:t>Sources of information: paper, sources, readme, tutorial</a:t>
            </a:r>
            <a:r>
              <a:rPr lang="en-US" sz="1600" dirty="0">
                <a:latin typeface="Avenir Book"/>
              </a:rPr>
              <a:t>, </a:t>
            </a:r>
            <a:r>
              <a:rPr lang="en-US" sz="1600" dirty="0" smtClean="0">
                <a:latin typeface="Avenir Book"/>
              </a:rPr>
              <a:t>documentation, unit tests.</a:t>
            </a:r>
            <a:endParaRPr lang="en-US" sz="1600" dirty="0">
              <a:latin typeface="Avenir Book"/>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02" y="1925978"/>
            <a:ext cx="2798203" cy="263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179" y="1904724"/>
            <a:ext cx="2534662" cy="2657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289" y="1925978"/>
            <a:ext cx="2796968" cy="2636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burla\Downloads\pngwing.c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8058" y="1074318"/>
            <a:ext cx="321994" cy="32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142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Скругленный прямоугольник 11"/>
          <p:cNvSpPr/>
          <p:nvPr/>
        </p:nvSpPr>
        <p:spPr>
          <a:xfrm>
            <a:off x="0" y="4003941"/>
            <a:ext cx="9143999" cy="38904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venir Book"/>
            </a:endParaRPr>
          </a:p>
        </p:txBody>
      </p:sp>
      <p:sp>
        <p:nvSpPr>
          <p:cNvPr id="5" name="Прямоугольник 4"/>
          <p:cNvSpPr/>
          <p:nvPr/>
        </p:nvSpPr>
        <p:spPr>
          <a:xfrm>
            <a:off x="2190236" y="1527496"/>
            <a:ext cx="4677033" cy="1477328"/>
          </a:xfrm>
          <a:prstGeom prst="rect">
            <a:avLst/>
          </a:prstGeom>
        </p:spPr>
        <p:txBody>
          <a:bodyPr wrap="square">
            <a:spAutoFit/>
          </a:bodyPr>
          <a:lstStyle/>
          <a:p>
            <a:pPr lvl="0" algn="ctr" hangingPunct="0"/>
            <a:r>
              <a:rPr lang="en-US" dirty="0" smtClean="0">
                <a:latin typeface="Avenir Book"/>
              </a:rPr>
              <a:t>Konstantin </a:t>
            </a:r>
            <a:r>
              <a:rPr lang="en-US" dirty="0" err="1" smtClean="0">
                <a:latin typeface="Avenir Book"/>
              </a:rPr>
              <a:t>Burlachenko</a:t>
            </a:r>
            <a:endParaRPr lang="en-US" dirty="0">
              <a:latin typeface="Avenir Book"/>
            </a:endParaRPr>
          </a:p>
          <a:p>
            <a:pPr lvl="0" algn="ctr" hangingPunct="0"/>
            <a:r>
              <a:rPr lang="ru-RU" dirty="0" err="1">
                <a:latin typeface="Avenir Black"/>
                <a:ea typeface="Microsoft YaHei" pitchFamily="2"/>
                <a:cs typeface="Arial" pitchFamily="2"/>
              </a:rPr>
              <a:t>PhD</a:t>
            </a:r>
            <a:r>
              <a:rPr lang="ru-RU" dirty="0">
                <a:latin typeface="Avenir Black"/>
                <a:ea typeface="Microsoft YaHei" pitchFamily="2"/>
                <a:cs typeface="Arial" pitchFamily="2"/>
              </a:rPr>
              <a:t> </a:t>
            </a:r>
            <a:r>
              <a:rPr lang="ru-RU" dirty="0" err="1">
                <a:latin typeface="Avenir Black"/>
                <a:ea typeface="Microsoft YaHei" pitchFamily="2"/>
                <a:cs typeface="Arial" pitchFamily="2"/>
              </a:rPr>
              <a:t>student</a:t>
            </a:r>
            <a:r>
              <a:rPr lang="en-US" dirty="0">
                <a:latin typeface="Avenir Book"/>
                <a:ea typeface="Microsoft YaHei" pitchFamily="2"/>
                <a:cs typeface="Arial" pitchFamily="2"/>
              </a:rPr>
              <a:t> </a:t>
            </a:r>
            <a:r>
              <a:rPr lang="ru-RU" dirty="0" smtClean="0">
                <a:latin typeface="Avenir Black"/>
                <a:ea typeface="Microsoft YaHei" pitchFamily="2"/>
                <a:cs typeface="Arial" pitchFamily="2"/>
              </a:rPr>
              <a:t>KAUST</a:t>
            </a:r>
            <a:endParaRPr lang="en-US" dirty="0" smtClean="0">
              <a:latin typeface="Avenir Black"/>
              <a:ea typeface="Microsoft YaHei" pitchFamily="2"/>
              <a:cs typeface="Arial" pitchFamily="2"/>
            </a:endParaRPr>
          </a:p>
          <a:p>
            <a:pPr lvl="0" algn="ctr" hangingPunct="0"/>
            <a:r>
              <a:rPr lang="en-US" dirty="0" smtClean="0">
                <a:latin typeface="Avenir Black"/>
                <a:ea typeface="Microsoft YaHei" pitchFamily="2"/>
                <a:cs typeface="Arial" pitchFamily="2"/>
                <a:hlinkClick r:id="rId3"/>
              </a:rPr>
              <a:t>konstantin.burlachenko@kaust.edu.sa</a:t>
            </a:r>
            <a:endParaRPr lang="en-US" dirty="0" smtClean="0">
              <a:latin typeface="Avenir Black"/>
              <a:ea typeface="Microsoft YaHei" pitchFamily="2"/>
              <a:cs typeface="Arial" pitchFamily="2"/>
            </a:endParaRPr>
          </a:p>
          <a:p>
            <a:pPr lvl="0" algn="ctr" hangingPunct="0"/>
            <a:endParaRPr lang="en-US" dirty="0" smtClean="0">
              <a:latin typeface="Avenir Black"/>
              <a:ea typeface="Microsoft YaHei" pitchFamily="2"/>
              <a:cs typeface="Arial" pitchFamily="2"/>
            </a:endParaRPr>
          </a:p>
          <a:p>
            <a:pPr lvl="0" algn="ctr" hangingPunct="0"/>
            <a:r>
              <a:rPr lang="en-US" dirty="0">
                <a:latin typeface="Avenir Black"/>
                <a:ea typeface="Microsoft YaHei" pitchFamily="2"/>
                <a:cs typeface="Arial" pitchFamily="2"/>
                <a:hlinkClick r:id="rId4"/>
              </a:rPr>
              <a:t>https://burlachenkok.github.io</a:t>
            </a:r>
            <a:r>
              <a:rPr lang="en-US" dirty="0" smtClean="0">
                <a:latin typeface="Avenir Black"/>
                <a:ea typeface="Microsoft YaHei" pitchFamily="2"/>
                <a:cs typeface="Arial" pitchFamily="2"/>
                <a:hlinkClick r:id="rId4"/>
              </a:rPr>
              <a:t>/</a:t>
            </a:r>
            <a:r>
              <a:rPr lang="en-US" dirty="0" smtClean="0">
                <a:latin typeface="Avenir Black"/>
                <a:ea typeface="Microsoft YaHei" pitchFamily="2"/>
                <a:cs typeface="Arial" pitchFamily="2"/>
              </a:rPr>
              <a:t> </a:t>
            </a:r>
          </a:p>
        </p:txBody>
      </p:sp>
      <p:sp>
        <p:nvSpPr>
          <p:cNvPr id="10" name="Title 2">
            <a:extLst>
              <a:ext uri="{FF2B5EF4-FFF2-40B4-BE49-F238E27FC236}">
                <a16:creationId xmlns="" xmlns:a16="http://schemas.microsoft.com/office/drawing/2014/main" id="{4DA50265-F015-554D-A05B-0114D33FA597}"/>
              </a:ext>
            </a:extLst>
          </p:cNvPr>
          <p:cNvSpPr txBox="1">
            <a:spLocks/>
          </p:cNvSpPr>
          <p:nvPr/>
        </p:nvSpPr>
        <p:spPr>
          <a:xfrm>
            <a:off x="929846" y="588441"/>
            <a:ext cx="7299754" cy="610160"/>
          </a:xfrm>
          <a:prstGeom prst="rect">
            <a:avLst/>
          </a:prstGeom>
        </p:spPr>
        <p:txBody>
          <a:bodyPr>
            <a:no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pPr algn="ctr"/>
            <a:r>
              <a:rPr lang="en-US" sz="3600" dirty="0" smtClean="0"/>
              <a:t>Thank you for your attention</a:t>
            </a:r>
            <a:endParaRPr lang="en-US" sz="3600" dirty="0"/>
          </a:p>
        </p:txBody>
      </p:sp>
      <p:sp>
        <p:nvSpPr>
          <p:cNvPr id="13" name="Title 20">
            <a:extLst>
              <a:ext uri="{FF2B5EF4-FFF2-40B4-BE49-F238E27FC236}">
                <a16:creationId xmlns="" xmlns:a16="http://schemas.microsoft.com/office/drawing/2014/main" id="{06225CBC-1437-0248-96CD-228965B64BA3}"/>
              </a:ext>
            </a:extLst>
          </p:cNvPr>
          <p:cNvSpPr txBox="1">
            <a:spLocks/>
          </p:cNvSpPr>
          <p:nvPr/>
        </p:nvSpPr>
        <p:spPr>
          <a:xfrm>
            <a:off x="22909" y="3970119"/>
            <a:ext cx="9060592" cy="456689"/>
          </a:xfrm>
          <a:prstGeom prst="rect">
            <a:avLst/>
          </a:prstGeom>
        </p:spPr>
        <p:txBody>
          <a:bodyPr>
            <a:no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pPr algn="ctr"/>
            <a:r>
              <a:rPr lang="en-US" sz="2200" b="1" dirty="0" err="1" smtClean="0">
                <a:solidFill>
                  <a:srgbClr val="6B6B6B"/>
                </a:solidFill>
              </a:rPr>
              <a:t>FL_PyTorch</a:t>
            </a:r>
            <a:r>
              <a:rPr lang="en-US" sz="2200" b="1" dirty="0" smtClean="0">
                <a:solidFill>
                  <a:srgbClr val="6B6B6B"/>
                </a:solidFill>
              </a:rPr>
              <a:t>: Optimization Research Simulator  for Federated Learning</a:t>
            </a:r>
            <a:endParaRPr lang="en-US" sz="2200" dirty="0">
              <a:solidFill>
                <a:srgbClr val="6B6B6B"/>
              </a:solidFill>
              <a:latin typeface="Avenir Book"/>
            </a:endParaRPr>
          </a:p>
        </p:txBody>
      </p:sp>
      <p:pic>
        <p:nvPicPr>
          <p:cNvPr id="15" name="Picture 2" descr="https://lh3.googleusercontent.com/-66gsiHE9Zboiy0wdRUe7KFXz0TacDMMjnQ524rpQgy_QB2hee7yxA10BwY-zBiouLuJ4f-HGKFMrWG-CudSOkii4_O02wYB6q3xHyC0Jmt-FxV1IP751YCbgoxh151RP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4323" y="4497086"/>
            <a:ext cx="673610" cy="5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461319"/>
      </p:ext>
    </p:extLst>
  </p:cSld>
  <p:clrMapOvr>
    <a:masterClrMapping/>
  </p:clrMapOvr>
  <mc:AlternateContent xmlns:mc="http://schemas.openxmlformats.org/markup-compatibility/2006" xmlns:p14="http://schemas.microsoft.com/office/powerpoint/2010/main">
    <mc:Choice Requires="p14">
      <p:transition spd="slow" p14:dur="2000" advTm="8130"/>
    </mc:Choice>
    <mc:Fallback xmlns="">
      <p:transition spd="slow" advTm="813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a:extLst>
              <a:ext uri="{FF2B5EF4-FFF2-40B4-BE49-F238E27FC236}">
                <a16:creationId xmlns="" xmlns:a16="http://schemas.microsoft.com/office/drawing/2014/main" id="{06225CBC-1437-0248-96CD-228965B64BA3}"/>
              </a:ext>
            </a:extLst>
          </p:cNvPr>
          <p:cNvSpPr txBox="1">
            <a:spLocks/>
          </p:cNvSpPr>
          <p:nvPr/>
        </p:nvSpPr>
        <p:spPr>
          <a:xfrm>
            <a:off x="4176204" y="1513858"/>
            <a:ext cx="3874770" cy="1903712"/>
          </a:xfrm>
          <a:prstGeom prst="rect">
            <a:avLst/>
          </a:prstGeom>
        </p:spPr>
        <p:txBody>
          <a:bodyPr>
            <a:normAutofit/>
          </a:bodyPr>
          <a:lstStyle>
            <a:lvl1pPr algn="l" defTabSz="457200" rtl="0" eaLnBrk="1" latinLnBrk="0" hangingPunct="1">
              <a:spcBef>
                <a:spcPct val="0"/>
              </a:spcBef>
              <a:buNone/>
              <a:defRPr sz="4400" kern="1200">
                <a:solidFill>
                  <a:schemeClr val="tx1"/>
                </a:solidFill>
                <a:latin typeface="Avenir Book" panose="02000503020000020003" pitchFamily="2" charset="0"/>
                <a:ea typeface="+mj-ea"/>
                <a:cs typeface="+mj-cs"/>
              </a:defRPr>
            </a:lvl1pPr>
          </a:lstStyle>
          <a:p>
            <a:endParaRPr lang="en-US" dirty="0">
              <a:latin typeface="Avenir Book"/>
            </a:endParaRPr>
          </a:p>
        </p:txBody>
      </p:sp>
      <p:sp>
        <p:nvSpPr>
          <p:cNvPr id="3" name="Прямоугольник 2"/>
          <p:cNvSpPr/>
          <p:nvPr/>
        </p:nvSpPr>
        <p:spPr>
          <a:xfrm>
            <a:off x="1012364" y="1831865"/>
            <a:ext cx="6915676" cy="2215991"/>
          </a:xfrm>
          <a:prstGeom prst="rect">
            <a:avLst/>
          </a:prstGeom>
        </p:spPr>
        <p:txBody>
          <a:bodyPr wrap="none">
            <a:spAutoFit/>
          </a:bodyPr>
          <a:lstStyle/>
          <a:p>
            <a:pPr algn="ctr"/>
            <a:r>
              <a:rPr lang="en-US" sz="13800" dirty="0" smtClean="0">
                <a:solidFill>
                  <a:srgbClr val="C00000"/>
                </a:solidFill>
                <a:latin typeface="Rockwell Condensed" pitchFamily="18" charset="0"/>
              </a:rPr>
              <a:t>Extra Slides</a:t>
            </a:r>
            <a:endParaRPr lang="en-US" sz="13800" dirty="0">
              <a:solidFill>
                <a:srgbClr val="C00000"/>
              </a:solidFill>
              <a:latin typeface="Rockwell Condensed" pitchFamily="18" charset="0"/>
            </a:endParaRPr>
          </a:p>
        </p:txBody>
      </p:sp>
    </p:spTree>
    <p:extLst>
      <p:ext uri="{BB962C8B-B14F-4D97-AF65-F5344CB8AC3E}">
        <p14:creationId xmlns:p14="http://schemas.microsoft.com/office/powerpoint/2010/main" val="20274402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DA50265-F015-554D-A05B-0114D33FA597}"/>
              </a:ext>
            </a:extLst>
          </p:cNvPr>
          <p:cNvSpPr>
            <a:spLocks noGrp="1"/>
          </p:cNvSpPr>
          <p:nvPr>
            <p:ph type="title"/>
          </p:nvPr>
        </p:nvSpPr>
        <p:spPr/>
        <p:txBody>
          <a:bodyPr>
            <a:normAutofit/>
          </a:bodyPr>
          <a:lstStyle/>
          <a:p>
            <a:r>
              <a:rPr lang="en-US" b="1" dirty="0" smtClean="0"/>
              <a:t>Speeds </a:t>
            </a:r>
            <a:r>
              <a:rPr lang="en-US" b="1" dirty="0"/>
              <a:t>of </a:t>
            </a:r>
            <a:r>
              <a:rPr lang="en-US" b="1" dirty="0" smtClean="0"/>
              <a:t>some buses</a:t>
            </a:r>
            <a:endParaRPr lang="en-US" dirty="0"/>
          </a:p>
        </p:txBody>
      </p:sp>
      <p:graphicFrame>
        <p:nvGraphicFramePr>
          <p:cNvPr id="5" name="Таблица 4"/>
          <p:cNvGraphicFramePr>
            <a:graphicFrameLocks noGrp="1"/>
          </p:cNvGraphicFramePr>
          <p:nvPr>
            <p:extLst>
              <p:ext uri="{D42A27DB-BD31-4B8C-83A1-F6EECF244321}">
                <p14:modId xmlns:p14="http://schemas.microsoft.com/office/powerpoint/2010/main" val="2174774798"/>
              </p:ext>
            </p:extLst>
          </p:nvPr>
        </p:nvGraphicFramePr>
        <p:xfrm>
          <a:off x="377142" y="850724"/>
          <a:ext cx="7607939" cy="2182567"/>
        </p:xfrm>
        <a:graphic>
          <a:graphicData uri="http://schemas.openxmlformats.org/drawingml/2006/table">
            <a:tbl>
              <a:tblPr firstRow="1" firstCol="1" bandRow="1">
                <a:tableStyleId>{073A0DAA-6AF3-43AB-8588-CEC1D06C72B9}</a:tableStyleId>
              </a:tblPr>
              <a:tblGrid>
                <a:gridCol w="3519883"/>
                <a:gridCol w="4088056"/>
              </a:tblGrid>
              <a:tr h="254707">
                <a:tc>
                  <a:txBody>
                    <a:bodyPr/>
                    <a:lstStyle/>
                    <a:p>
                      <a:pPr marL="0" marR="0">
                        <a:lnSpc>
                          <a:spcPct val="115000"/>
                        </a:lnSpc>
                        <a:spcBef>
                          <a:spcPts val="0"/>
                        </a:spcBef>
                        <a:spcAft>
                          <a:spcPts val="0"/>
                        </a:spcAft>
                      </a:pPr>
                      <a:r>
                        <a:rPr lang="en-US" sz="1000" dirty="0">
                          <a:effectLst/>
                        </a:rPr>
                        <a:t>Memory Transferring direction </a:t>
                      </a:r>
                      <a:r>
                        <a:rPr lang="en-US" sz="1000" dirty="0" smtClean="0">
                          <a:effectLst/>
                        </a:rPr>
                        <a:t>within </a:t>
                      </a:r>
                      <a:r>
                        <a:rPr lang="en-US" sz="1000" dirty="0">
                          <a:effectLst/>
                        </a:rPr>
                        <a:t>a single node (PC)</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Approximate typical </a:t>
                      </a:r>
                      <a:r>
                        <a:rPr lang="en-US" sz="1000" dirty="0" smtClean="0">
                          <a:effectLst/>
                        </a:rPr>
                        <a:t>Speed</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CPU &lt;-&gt; System DDR </a:t>
                      </a:r>
                      <a:r>
                        <a:rPr lang="en-US" sz="1000" dirty="0" smtClean="0">
                          <a:effectLst/>
                        </a:rPr>
                        <a:t>Memory</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51 200 MBytes/sec(DDR5)</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core &lt;-&gt; GPU DDR Memory</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128 000 MBytes/sec (GDDR6)</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GPU DDR &lt;-&gt; PCI-E &lt;-&gt; System  DDR Memory</a:t>
                      </a:r>
                      <a:endParaRPr lang="en-US" sz="110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  4 000 </a:t>
                      </a:r>
                      <a:r>
                        <a:rPr lang="en-US" sz="1000" dirty="0" err="1">
                          <a:effectLst/>
                        </a:rPr>
                        <a:t>MBytes</a:t>
                      </a:r>
                      <a:r>
                        <a:rPr lang="en-US" sz="1000" dirty="0">
                          <a:effectLst/>
                        </a:rPr>
                        <a:t> / sec (PCI-E v5, 1 lane)</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SATA 3x (HDD)</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     600 </a:t>
                      </a:r>
                      <a:r>
                        <a:rPr lang="en-US" sz="1000" dirty="0" err="1">
                          <a:effectLst/>
                        </a:rPr>
                        <a:t>MBytes</a:t>
                      </a:r>
                      <a:r>
                        <a:rPr lang="en-US" sz="1000" dirty="0">
                          <a:effectLst/>
                        </a:rPr>
                        <a:t> / sec (SATA 3.x, 6Gb/sec)</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USB 3.0 (External storage)</a:t>
                      </a:r>
                      <a:endParaRPr lang="en-US" sz="110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     600 MBytes / sec</a:t>
                      </a:r>
                      <a:endParaRPr lang="en-US" sz="110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&lt;-&gt; GPU</a:t>
                      </a:r>
                      <a:endParaRPr lang="en-US" sz="1100" dirty="0">
                        <a:effectLst/>
                      </a:endParaRPr>
                    </a:p>
                    <a:p>
                      <a:pPr marL="0" marR="0">
                        <a:lnSpc>
                          <a:spcPct val="115000"/>
                        </a:lnSpc>
                        <a:spcBef>
                          <a:spcPts val="0"/>
                        </a:spcBef>
                        <a:spcAft>
                          <a:spcPts val="0"/>
                        </a:spcAft>
                      </a:pPr>
                      <a:r>
                        <a:rPr lang="en-US" sz="1000" dirty="0">
                          <a:effectLst/>
                        </a:rPr>
                        <a:t>(</a:t>
                      </a:r>
                      <a:r>
                        <a:rPr lang="en-US" sz="1000" dirty="0" err="1">
                          <a:effectLst/>
                        </a:rPr>
                        <a:t>NVLink</a:t>
                      </a:r>
                      <a:r>
                        <a:rPr lang="en-US" sz="1000" dirty="0">
                          <a:effectLst/>
                        </a:rPr>
                        <a:t>)</a:t>
                      </a:r>
                      <a:endParaRPr lang="en-US" sz="1100" dirty="0">
                        <a:effectLst/>
                      </a:endParaRPr>
                    </a:p>
                    <a:p>
                      <a:pPr marL="0" marR="0">
                        <a:lnSpc>
                          <a:spcPct val="115000"/>
                        </a:lnSpc>
                        <a:spcBef>
                          <a:spcPts val="0"/>
                        </a:spcBef>
                        <a:spcAft>
                          <a:spcPts val="0"/>
                        </a:spcAft>
                      </a:pPr>
                      <a:r>
                        <a:rPr lang="en-US" sz="1000" dirty="0">
                          <a:effectLst/>
                        </a:rPr>
                        <a:t> </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50 000 Mbytes/sec</a:t>
                      </a:r>
                      <a:endParaRPr lang="en-US" sz="1100" dirty="0">
                        <a:effectLst/>
                        <a:latin typeface="Avenir Book"/>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GPU &lt;-&gt; GPU</a:t>
                      </a:r>
                      <a:endParaRPr lang="en-US" sz="1100" dirty="0">
                        <a:effectLst/>
                      </a:endParaRPr>
                    </a:p>
                    <a:p>
                      <a:pPr marL="0" marR="0">
                        <a:lnSpc>
                          <a:spcPct val="115000"/>
                        </a:lnSpc>
                        <a:spcBef>
                          <a:spcPts val="0"/>
                        </a:spcBef>
                        <a:spcAft>
                          <a:spcPts val="0"/>
                        </a:spcAft>
                      </a:pPr>
                      <a:r>
                        <a:rPr lang="en-US" sz="1000" dirty="0">
                          <a:effectLst/>
                        </a:rPr>
                        <a:t>(</a:t>
                      </a:r>
                      <a:r>
                        <a:rPr lang="en-US" sz="1000" dirty="0" err="1">
                          <a:effectLst/>
                        </a:rPr>
                        <a:t>NVLink</a:t>
                      </a:r>
                      <a:r>
                        <a:rPr lang="en-US" sz="1000" dirty="0">
                          <a:effectLst/>
                        </a:rPr>
                        <a:t> via </a:t>
                      </a:r>
                      <a:r>
                        <a:rPr lang="en-US" sz="1000" dirty="0" err="1" smtClean="0">
                          <a:effectLst/>
                        </a:rPr>
                        <a:t>NVSwitch</a:t>
                      </a:r>
                      <a:r>
                        <a:rPr lang="en-US" sz="1000" dirty="0" smtClean="0">
                          <a:effectLst/>
                        </a:rPr>
                        <a:t> </a:t>
                      </a:r>
                      <a:r>
                        <a:rPr lang="en-US" sz="1000" dirty="0">
                          <a:effectLst/>
                        </a:rPr>
                        <a:t>inside DGX-2)</a:t>
                      </a:r>
                      <a:endParaRPr lang="en-US" sz="1100" dirty="0">
                        <a:effectLst/>
                      </a:endParaRPr>
                    </a:p>
                    <a:p>
                      <a:pPr marL="0" marR="0">
                        <a:lnSpc>
                          <a:spcPct val="115000"/>
                        </a:lnSpc>
                        <a:spcBef>
                          <a:spcPts val="0"/>
                        </a:spcBef>
                        <a:spcAft>
                          <a:spcPts val="0"/>
                        </a:spcAft>
                      </a:pPr>
                      <a:r>
                        <a:rPr lang="en-US" sz="1000" dirty="0">
                          <a:effectLst/>
                        </a:rPr>
                        <a:t> </a:t>
                      </a:r>
                      <a:endParaRPr lang="en-US" sz="1100" dirty="0">
                        <a:effectLst/>
                        <a:latin typeface="Avenir Book"/>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50 000 Mbytes/sec</a:t>
                      </a:r>
                      <a:endParaRPr lang="en-US" sz="1100" dirty="0">
                        <a:effectLst/>
                        <a:latin typeface="Avenir Book"/>
                        <a:ea typeface="Times New Roman"/>
                        <a:cs typeface="Times New Roman"/>
                      </a:endParaRPr>
                    </a:p>
                  </a:txBody>
                  <a:tcPr marL="68580" marR="68580" marT="0" marB="0"/>
                </a:tc>
              </a:tr>
            </a:tbl>
          </a:graphicData>
        </a:graphic>
      </p:graphicFrame>
      <p:graphicFrame>
        <p:nvGraphicFramePr>
          <p:cNvPr id="6" name="Таблица 5"/>
          <p:cNvGraphicFramePr>
            <a:graphicFrameLocks noGrp="1"/>
          </p:cNvGraphicFramePr>
          <p:nvPr>
            <p:extLst>
              <p:ext uri="{D42A27DB-BD31-4B8C-83A1-F6EECF244321}">
                <p14:modId xmlns:p14="http://schemas.microsoft.com/office/powerpoint/2010/main" val="4209679005"/>
              </p:ext>
            </p:extLst>
          </p:nvPr>
        </p:nvGraphicFramePr>
        <p:xfrm>
          <a:off x="377142" y="3194600"/>
          <a:ext cx="7615580" cy="1051560"/>
        </p:xfrm>
        <a:graphic>
          <a:graphicData uri="http://schemas.openxmlformats.org/drawingml/2006/table">
            <a:tbl>
              <a:tblPr firstRow="1" firstCol="1" bandRow="1">
                <a:tableStyleId>{073A0DAA-6AF3-43AB-8588-CEC1D06C72B9}</a:tableStyleId>
              </a:tblPr>
              <a:tblGrid>
                <a:gridCol w="3224422"/>
                <a:gridCol w="4391158"/>
              </a:tblGrid>
              <a:tr h="0">
                <a:tc>
                  <a:txBody>
                    <a:bodyPr/>
                    <a:lstStyle/>
                    <a:p>
                      <a:pPr marL="0" marR="0">
                        <a:lnSpc>
                          <a:spcPct val="115000"/>
                        </a:lnSpc>
                        <a:spcBef>
                          <a:spcPts val="0"/>
                        </a:spcBef>
                        <a:spcAft>
                          <a:spcPts val="0"/>
                        </a:spcAft>
                      </a:pPr>
                      <a:r>
                        <a:rPr lang="en-US" sz="1000" dirty="0">
                          <a:effectLst/>
                        </a:rPr>
                        <a:t>Memory Transferring direction </a:t>
                      </a:r>
                      <a:r>
                        <a:rPr lang="en-US" sz="1000" dirty="0" smtClean="0">
                          <a:effectLst/>
                        </a:rPr>
                        <a:t>within </a:t>
                      </a:r>
                      <a:r>
                        <a:rPr lang="en-US" sz="1000" dirty="0">
                          <a:effectLst/>
                        </a:rPr>
                        <a:t>a </a:t>
                      </a:r>
                      <a:r>
                        <a:rPr lang="en-US" sz="1000" dirty="0" err="1" smtClean="0">
                          <a:effectLst/>
                        </a:rPr>
                        <a:t>mult</a:t>
                      </a:r>
                      <a:r>
                        <a:rPr lang="en-US" sz="1000" dirty="0" smtClean="0">
                          <a:effectLst/>
                        </a:rPr>
                        <a:t>. </a:t>
                      </a:r>
                      <a:r>
                        <a:rPr lang="en-US" sz="1000" dirty="0">
                          <a:effectLst/>
                        </a:rPr>
                        <a:t>nodes (PCs)</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Typical </a:t>
                      </a:r>
                      <a:r>
                        <a:rPr lang="en-US" sz="1000" dirty="0" smtClean="0">
                          <a:effectLst/>
                        </a:rPr>
                        <a:t>Speed</a:t>
                      </a:r>
                    </a:p>
                  </a:txBody>
                  <a:tcPr marL="68580" marR="68580" marT="0" marB="0"/>
                </a:tc>
              </a:tr>
              <a:tr h="0">
                <a:tc>
                  <a:txBody>
                    <a:bodyPr/>
                    <a:lstStyle/>
                    <a:p>
                      <a:pPr marL="0" marR="0">
                        <a:lnSpc>
                          <a:spcPct val="115000"/>
                        </a:lnSpc>
                        <a:spcBef>
                          <a:spcPts val="0"/>
                        </a:spcBef>
                        <a:spcAft>
                          <a:spcPts val="0"/>
                        </a:spcAft>
                      </a:pPr>
                      <a:r>
                        <a:rPr lang="en-US" sz="1000">
                          <a:effectLst/>
                        </a:rPr>
                        <a:t>Fast Ethernet</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12.5 </a:t>
                      </a:r>
                      <a:r>
                        <a:rPr lang="en-US" sz="1000" dirty="0" err="1">
                          <a:effectLst/>
                        </a:rPr>
                        <a:t>MBytes</a:t>
                      </a:r>
                      <a:r>
                        <a:rPr lang="en-US" sz="1000" dirty="0">
                          <a:effectLst/>
                        </a:rPr>
                        <a:t>/sec</a:t>
                      </a:r>
                      <a:endParaRPr lang="en-US" sz="11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dirty="0">
                          <a:effectLst/>
                        </a:rPr>
                        <a:t>Gigabit Ethernet</a:t>
                      </a:r>
                      <a:endParaRPr lang="en-US" sz="1100" dirty="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125 </a:t>
                      </a:r>
                      <a:r>
                        <a:rPr lang="en-US" sz="1000" dirty="0" err="1">
                          <a:effectLst/>
                        </a:rPr>
                        <a:t>MBytes</a:t>
                      </a:r>
                      <a:r>
                        <a:rPr lang="en-US" sz="1000" dirty="0">
                          <a:effectLst/>
                        </a:rPr>
                        <a:t>/sec</a:t>
                      </a:r>
                      <a:endParaRPr lang="en-US" sz="1100" dirty="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InfiniBand HDR</a:t>
                      </a:r>
                      <a:endParaRPr lang="en-US" sz="1100">
                        <a:effectLst/>
                      </a:endParaRPr>
                    </a:p>
                    <a:p>
                      <a:pPr marL="0" marR="0">
                        <a:lnSpc>
                          <a:spcPct val="115000"/>
                        </a:lnSpc>
                        <a:spcBef>
                          <a:spcPts val="0"/>
                        </a:spcBef>
                        <a:spcAft>
                          <a:spcPts val="0"/>
                        </a:spcAft>
                      </a:pPr>
                      <a:r>
                        <a:rPr lang="en-US" sz="1000">
                          <a:effectLst/>
                        </a:rPr>
                        <a:t> </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a:effectLst/>
                        </a:rPr>
                        <a:t>6250 Mbytes/sec</a:t>
                      </a:r>
                      <a:endParaRPr lang="en-US" sz="1100">
                        <a:effectLst/>
                      </a:endParaRPr>
                    </a:p>
                    <a:p>
                      <a:pPr marL="0" marR="0">
                        <a:lnSpc>
                          <a:spcPct val="115000"/>
                        </a:lnSpc>
                        <a:spcBef>
                          <a:spcPts val="0"/>
                        </a:spcBef>
                        <a:spcAft>
                          <a:spcPts val="0"/>
                        </a:spcAft>
                      </a:pPr>
                      <a:r>
                        <a:rPr lang="en-US" sz="1000">
                          <a:effectLst/>
                        </a:rPr>
                        <a:t> </a:t>
                      </a:r>
                      <a:endParaRPr lang="en-US" sz="1100">
                        <a:effectLst/>
                        <a:latin typeface="Calibri"/>
                        <a:ea typeface="Times New Roman"/>
                        <a:cs typeface="Times New Roman"/>
                      </a:endParaRPr>
                    </a:p>
                  </a:txBody>
                  <a:tcPr marL="68580" marR="68580" marT="0" marB="0"/>
                </a:tc>
              </a:tr>
              <a:tr h="0">
                <a:tc>
                  <a:txBody>
                    <a:bodyPr/>
                    <a:lstStyle/>
                    <a:p>
                      <a:pPr marL="0" marR="0">
                        <a:lnSpc>
                          <a:spcPct val="115000"/>
                        </a:lnSpc>
                        <a:spcBef>
                          <a:spcPts val="0"/>
                        </a:spcBef>
                        <a:spcAft>
                          <a:spcPts val="0"/>
                        </a:spcAft>
                      </a:pPr>
                      <a:r>
                        <a:rPr lang="en-US" sz="1000">
                          <a:effectLst/>
                        </a:rPr>
                        <a:t>InfiniBand Melanox</a:t>
                      </a:r>
                      <a:endParaRPr lang="en-US" sz="1100">
                        <a:effectLst/>
                        <a:latin typeface="Calibri"/>
                        <a:ea typeface="Times New Roman"/>
                        <a:cs typeface="Times New Roman"/>
                      </a:endParaRPr>
                    </a:p>
                  </a:txBody>
                  <a:tcPr marL="68580" marR="68580" marT="0" marB="0"/>
                </a:tc>
                <a:tc>
                  <a:txBody>
                    <a:bodyPr/>
                    <a:lstStyle/>
                    <a:p>
                      <a:pPr marL="0" marR="0">
                        <a:lnSpc>
                          <a:spcPct val="115000"/>
                        </a:lnSpc>
                        <a:spcBef>
                          <a:spcPts val="0"/>
                        </a:spcBef>
                        <a:spcAft>
                          <a:spcPts val="0"/>
                        </a:spcAft>
                      </a:pPr>
                      <a:r>
                        <a:rPr lang="en-US" sz="1000" dirty="0">
                          <a:effectLst/>
                        </a:rPr>
                        <a:t>25 000 </a:t>
                      </a:r>
                      <a:r>
                        <a:rPr lang="en-US" sz="1000" dirty="0" smtClean="0">
                          <a:effectLst/>
                        </a:rPr>
                        <a:t>Mbytes/sec</a:t>
                      </a:r>
                      <a:endParaRPr lang="en-US" sz="1100" dirty="0">
                        <a:effectLst/>
                      </a:endParaRPr>
                    </a:p>
                  </a:txBody>
                  <a:tcPr marL="68580" marR="68580" marT="0" marB="0"/>
                </a:tc>
              </a:tr>
            </a:tbl>
          </a:graphicData>
        </a:graphic>
      </p:graphicFrame>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3260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DA50265-F015-554D-A05B-0114D33FA597}"/>
              </a:ext>
            </a:extLst>
          </p:cNvPr>
          <p:cNvSpPr>
            <a:spLocks noGrp="1"/>
          </p:cNvSpPr>
          <p:nvPr>
            <p:ph type="title"/>
          </p:nvPr>
        </p:nvSpPr>
        <p:spPr/>
        <p:txBody>
          <a:bodyPr>
            <a:normAutofit/>
          </a:bodyPr>
          <a:lstStyle/>
          <a:p>
            <a:r>
              <a:rPr lang="ru-RU" sz="2800" dirty="0"/>
              <a:t>NVIDIA GPU </a:t>
            </a:r>
            <a:r>
              <a:rPr lang="ru-RU" sz="2800" dirty="0" err="1"/>
              <a:t>Software</a:t>
            </a:r>
            <a:r>
              <a:rPr lang="ru-RU" sz="2800" dirty="0"/>
              <a:t> </a:t>
            </a:r>
            <a:r>
              <a:rPr lang="ru-RU" sz="2800" dirty="0" err="1"/>
              <a:t>Compute</a:t>
            </a:r>
            <a:r>
              <a:rPr lang="ru-RU" sz="2800" dirty="0"/>
              <a:t> </a:t>
            </a:r>
            <a:r>
              <a:rPr lang="ru-RU" sz="2800" dirty="0" err="1"/>
              <a:t>Ecosystem</a:t>
            </a:r>
            <a:endParaRPr lang="en-US" sz="2800" dirty="0"/>
          </a:p>
        </p:txBody>
      </p:sp>
      <p:sp>
        <p:nvSpPr>
          <p:cNvPr id="7" name="Rectangle 1"/>
          <p:cNvSpPr>
            <a:spLocks noChangeArrowheads="1"/>
          </p:cNvSpPr>
          <p:nvPr/>
        </p:nvSpPr>
        <p:spPr bwMode="auto">
          <a:xfrm>
            <a:off x="1993900" y="219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2" name="Таблица 1"/>
          <p:cNvGraphicFramePr>
            <a:graphicFrameLocks noGrp="1"/>
          </p:cNvGraphicFramePr>
          <p:nvPr>
            <p:extLst>
              <p:ext uri="{D42A27DB-BD31-4B8C-83A1-F6EECF244321}">
                <p14:modId xmlns:p14="http://schemas.microsoft.com/office/powerpoint/2010/main" val="3057605066"/>
              </p:ext>
            </p:extLst>
          </p:nvPr>
        </p:nvGraphicFramePr>
        <p:xfrm>
          <a:off x="1073757" y="837476"/>
          <a:ext cx="6844718" cy="3535329"/>
        </p:xfrm>
        <a:graphic>
          <a:graphicData uri="http://schemas.openxmlformats.org/drawingml/2006/table">
            <a:tbl>
              <a:tblPr firstRow="1" bandRow="1">
                <a:tableStyleId>{5C22544A-7EE6-4342-B048-85BDC9FD1C3A}</a:tableStyleId>
              </a:tblPr>
              <a:tblGrid>
                <a:gridCol w="596132"/>
                <a:gridCol w="522948"/>
                <a:gridCol w="102064"/>
                <a:gridCol w="350746"/>
                <a:gridCol w="252911"/>
                <a:gridCol w="259801"/>
                <a:gridCol w="361685"/>
                <a:gridCol w="486491"/>
                <a:gridCol w="244519"/>
                <a:gridCol w="276945"/>
                <a:gridCol w="386430"/>
                <a:gridCol w="549033"/>
                <a:gridCol w="599102"/>
                <a:gridCol w="170115"/>
                <a:gridCol w="437730"/>
                <a:gridCol w="300922"/>
                <a:gridCol w="947144"/>
              </a:tblGrid>
              <a:tr h="186293">
                <a:tc gridSpan="17">
                  <a:txBody>
                    <a:bodyPr/>
                    <a:lstStyle/>
                    <a:p>
                      <a:pPr marL="0" marR="0" algn="ctr">
                        <a:lnSpc>
                          <a:spcPct val="115000"/>
                        </a:lnSpc>
                        <a:spcBef>
                          <a:spcPts val="0"/>
                        </a:spcBef>
                        <a:spcAft>
                          <a:spcPts val="1000"/>
                        </a:spcAft>
                      </a:pPr>
                      <a:r>
                        <a:rPr lang="en-US" sz="900" dirty="0">
                          <a:solidFill>
                            <a:schemeClr val="tx1"/>
                          </a:solidFill>
                          <a:effectLst/>
                          <a:latin typeface="Avenir Book"/>
                        </a:rPr>
                        <a:t>Application from specific domains</a:t>
                      </a:r>
                      <a:endParaRPr lang="en-US" sz="1000" dirty="0">
                        <a:solidFill>
                          <a:schemeClr val="tx1"/>
                        </a:solidFill>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42266">
                <a:tc gridSpan="6">
                  <a:txBody>
                    <a:bodyPr/>
                    <a:lstStyle/>
                    <a:p>
                      <a:pPr marL="0" marR="0">
                        <a:lnSpc>
                          <a:spcPct val="115000"/>
                        </a:lnSpc>
                        <a:spcBef>
                          <a:spcPts val="0"/>
                        </a:spcBef>
                        <a:spcAft>
                          <a:spcPts val="1000"/>
                        </a:spcAft>
                      </a:pPr>
                      <a:r>
                        <a:rPr lang="en-US" sz="900">
                          <a:effectLst/>
                          <a:latin typeface="Avenir Book"/>
                        </a:rPr>
                        <a:t>Consumer Applications </a:t>
                      </a:r>
                      <a:endParaRPr lang="en-US" sz="1000">
                        <a:effectLst/>
                        <a:latin typeface="Avenir Book"/>
                      </a:endParaRPr>
                    </a:p>
                    <a:p>
                      <a:pPr marL="0" marR="0">
                        <a:lnSpc>
                          <a:spcPct val="115000"/>
                        </a:lnSpc>
                        <a:spcBef>
                          <a:spcPts val="0"/>
                        </a:spcBef>
                        <a:spcAft>
                          <a:spcPts val="1000"/>
                        </a:spcAft>
                      </a:pPr>
                      <a:r>
                        <a:rPr lang="en-US" sz="900">
                          <a:effectLst/>
                          <a:latin typeface="Avenir Book"/>
                        </a:rPr>
                        <a:t>(recommendation systems)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hMerge="1">
                  <a:txBody>
                    <a:bodyPr/>
                    <a:lstStyle/>
                    <a:p>
                      <a:endParaRPr lang="en-US"/>
                    </a:p>
                  </a:txBody>
                  <a:tcPr/>
                </a:tc>
                <a:tc gridSpan="6">
                  <a:txBody>
                    <a:bodyPr/>
                    <a:lstStyle/>
                    <a:p>
                      <a:pPr marL="0" marR="0">
                        <a:lnSpc>
                          <a:spcPct val="115000"/>
                        </a:lnSpc>
                        <a:spcBef>
                          <a:spcPts val="0"/>
                        </a:spcBef>
                        <a:spcAft>
                          <a:spcPts val="1000"/>
                        </a:spcAft>
                      </a:pPr>
                      <a:r>
                        <a:rPr lang="en-US" sz="900" dirty="0">
                          <a:effectLst/>
                          <a:latin typeface="Avenir Book"/>
                        </a:rPr>
                        <a:t>Industrial Applications</a:t>
                      </a:r>
                      <a:endParaRPr lang="en-US" sz="1000" dirty="0">
                        <a:effectLst/>
                        <a:latin typeface="Avenir Book"/>
                      </a:endParaRPr>
                    </a:p>
                    <a:p>
                      <a:pPr marL="0" marR="0">
                        <a:lnSpc>
                          <a:spcPct val="115000"/>
                        </a:lnSpc>
                        <a:spcBef>
                          <a:spcPts val="0"/>
                        </a:spcBef>
                        <a:spcAft>
                          <a:spcPts val="1000"/>
                        </a:spcAft>
                      </a:pPr>
                      <a:r>
                        <a:rPr lang="en-US" sz="900" dirty="0">
                          <a:effectLst/>
                          <a:latin typeface="Avenir Book"/>
                        </a:rPr>
                        <a:t>(Manufacture, Finance)</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nSpc>
                          <a:spcPct val="115000"/>
                        </a:lnSpc>
                        <a:spcBef>
                          <a:spcPts val="0"/>
                        </a:spcBef>
                        <a:spcAft>
                          <a:spcPts val="1000"/>
                        </a:spcAft>
                      </a:pPr>
                      <a:r>
                        <a:rPr lang="en-US" sz="900" dirty="0">
                          <a:effectLst/>
                          <a:latin typeface="Avenir Book"/>
                        </a:rPr>
                        <a:t>Scientific Applications</a:t>
                      </a:r>
                      <a:endParaRPr lang="en-US" sz="1000" dirty="0">
                        <a:effectLst/>
                        <a:latin typeface="Avenir Book"/>
                      </a:endParaRPr>
                    </a:p>
                    <a:p>
                      <a:pPr marL="0" marR="0">
                        <a:lnSpc>
                          <a:spcPct val="115000"/>
                        </a:lnSpc>
                        <a:spcBef>
                          <a:spcPts val="0"/>
                        </a:spcBef>
                        <a:spcAft>
                          <a:spcPts val="1000"/>
                        </a:spcAft>
                      </a:pPr>
                      <a:r>
                        <a:rPr lang="en-US" sz="900" dirty="0">
                          <a:effectLst/>
                          <a:latin typeface="Avenir Book"/>
                        </a:rPr>
                        <a:t>(Molecular Simulation, </a:t>
                      </a:r>
                      <a:r>
                        <a:rPr lang="en-US" sz="900" dirty="0" err="1">
                          <a:effectLst/>
                          <a:latin typeface="Avenir Book"/>
                        </a:rPr>
                        <a:t>Seismatics</a:t>
                      </a:r>
                      <a:r>
                        <a:rPr lang="en-US" sz="900" dirty="0">
                          <a:effectLst/>
                          <a:latin typeface="Avenir Book"/>
                        </a:rPr>
                        <a:t>, etc.)</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6293">
                <a:tc gridSpan="17">
                  <a:txBody>
                    <a:bodyPr/>
                    <a:lstStyle/>
                    <a:p>
                      <a:pPr marL="0" marR="0" algn="ctr">
                        <a:lnSpc>
                          <a:spcPct val="115000"/>
                        </a:lnSpc>
                        <a:spcBef>
                          <a:spcPts val="0"/>
                        </a:spcBef>
                        <a:spcAft>
                          <a:spcPts val="1000"/>
                        </a:spcAft>
                      </a:pPr>
                      <a:r>
                        <a:rPr lang="en-US" sz="900" b="1" dirty="0">
                          <a:effectLst/>
                          <a:latin typeface="Avenir Book"/>
                        </a:rPr>
                        <a:t>Frameworks and Application</a:t>
                      </a:r>
                      <a:endParaRPr lang="en-US" sz="1000" b="1" dirty="0">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31134">
                <a:tc>
                  <a:txBody>
                    <a:bodyPr/>
                    <a:lstStyle/>
                    <a:p>
                      <a:pPr marL="0" marR="0">
                        <a:lnSpc>
                          <a:spcPct val="115000"/>
                        </a:lnSpc>
                        <a:spcBef>
                          <a:spcPts val="0"/>
                        </a:spcBef>
                        <a:spcAft>
                          <a:spcPts val="1000"/>
                        </a:spcAft>
                      </a:pPr>
                      <a:r>
                        <a:rPr lang="en-US" sz="900">
                          <a:effectLst/>
                          <a:latin typeface="Avenir Book"/>
                        </a:rPr>
                        <a:t>MXNET</a:t>
                      </a:r>
                      <a:endParaRPr lang="en-US" sz="100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Chainer</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800" dirty="0">
                        <a:effectLst/>
                        <a:latin typeface="Calibri"/>
                        <a:ea typeface="Times New Roman"/>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dirty="0" err="1">
                          <a:effectLst/>
                          <a:latin typeface="Avenir Book"/>
                        </a:rPr>
                        <a:t>PyTorch</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gridSpan="2">
                  <a:txBody>
                    <a:bodyPr/>
                    <a:lstStyle/>
                    <a:p>
                      <a:pPr marL="0" marR="0">
                        <a:lnSpc>
                          <a:spcPct val="115000"/>
                        </a:lnSpc>
                        <a:spcBef>
                          <a:spcPts val="0"/>
                        </a:spcBef>
                        <a:spcAft>
                          <a:spcPts val="1000"/>
                        </a:spcAft>
                      </a:pPr>
                      <a:r>
                        <a:rPr lang="en-US" sz="900" dirty="0" err="1">
                          <a:effectLst/>
                          <a:latin typeface="Avenir Book"/>
                        </a:rPr>
                        <a:t>TensorFlow</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gridSpan="2">
                  <a:txBody>
                    <a:bodyPr/>
                    <a:lstStyle/>
                    <a:p>
                      <a:pPr marL="0" marR="0">
                        <a:lnSpc>
                          <a:spcPct val="115000"/>
                        </a:lnSpc>
                        <a:spcBef>
                          <a:spcPts val="0"/>
                        </a:spcBef>
                        <a:spcAft>
                          <a:spcPts val="1000"/>
                        </a:spcAft>
                      </a:pPr>
                      <a:r>
                        <a:rPr lang="en-US" sz="900" dirty="0">
                          <a:effectLst/>
                          <a:latin typeface="Avenir Book"/>
                        </a:rPr>
                        <a:t>RAPIDS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err="1">
                          <a:effectLst/>
                          <a:latin typeface="Avenir Book"/>
                        </a:rPr>
                        <a:t>Caffe</a:t>
                      </a:r>
                      <a:endParaRPr lang="en-US" sz="1000" dirty="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a:effectLst/>
                          <a:latin typeface="Avenir Book"/>
                        </a:rPr>
                        <a:t>OCTAVE</a:t>
                      </a:r>
                      <a:endParaRPr lang="en-US" sz="1000" dirty="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err="1">
                          <a:effectLst/>
                          <a:latin typeface="Avenir Book"/>
                        </a:rPr>
                        <a:t>Matlab</a:t>
                      </a: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a:effectLst/>
                          <a:latin typeface="Avenir Book"/>
                        </a:rPr>
                        <a:t>FFMPEG</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gridSpan="2">
                  <a:txBody>
                    <a:bodyPr/>
                    <a:lstStyle/>
                    <a:p>
                      <a:pPr marL="0" marR="0">
                        <a:lnSpc>
                          <a:spcPct val="115000"/>
                        </a:lnSpc>
                        <a:spcBef>
                          <a:spcPts val="0"/>
                        </a:spcBef>
                        <a:spcAft>
                          <a:spcPts val="1000"/>
                        </a:spcAft>
                      </a:pPr>
                      <a:r>
                        <a:rPr lang="en-US" sz="1000" dirty="0">
                          <a:effectLst/>
                          <a:latin typeface="Avenir Book"/>
                        </a:rPr>
                        <a:t> </a:t>
                      </a:r>
                      <a:endParaRPr lang="en-US" sz="1000" dirty="0">
                        <a:effectLst/>
                        <a:latin typeface="Avenir Book"/>
                        <a:ea typeface="Times New Roman"/>
                        <a:cs typeface="Times New Roman"/>
                      </a:endParaRPr>
                    </a:p>
                  </a:txBody>
                  <a:tcPr marL="0" marR="0" marT="0" marB="0" anchor="ctr"/>
                </a:tc>
                <a:tc hMerge="1">
                  <a:txBody>
                    <a:bodyPr/>
                    <a:lstStyle/>
                    <a:p>
                      <a:endParaRPr lang="en-US"/>
                    </a:p>
                  </a:txBody>
                  <a:tcPr/>
                </a:tc>
              </a:tr>
              <a:tr h="186293">
                <a:tc gridSpan="17">
                  <a:txBody>
                    <a:bodyPr/>
                    <a:lstStyle/>
                    <a:p>
                      <a:pPr marL="0" marR="0" algn="ctr">
                        <a:lnSpc>
                          <a:spcPct val="115000"/>
                        </a:lnSpc>
                        <a:spcBef>
                          <a:spcPts val="0"/>
                        </a:spcBef>
                        <a:spcAft>
                          <a:spcPts val="1000"/>
                        </a:spcAft>
                      </a:pPr>
                      <a:r>
                        <a:rPr lang="en-US" sz="900" b="1" dirty="0">
                          <a:effectLst/>
                          <a:latin typeface="Avenir Book"/>
                        </a:rPr>
                        <a:t>NVIDIA SDK AND LIBRARIES</a:t>
                      </a:r>
                      <a:endParaRPr lang="en-US" sz="1000" b="1" dirty="0">
                        <a:effectLst/>
                        <a:latin typeface="Avenir Book"/>
                        <a:ea typeface="Times New Roman"/>
                        <a:cs typeface="Times New Roman"/>
                      </a:endParaRPr>
                    </a:p>
                  </a:txBody>
                  <a:tcPr marL="63872" marR="63872" marT="31936" marB="31936">
                    <a:solidFill>
                      <a:srgbClr val="0D907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6293">
                <a:tc gridSpan="2">
                  <a:txBody>
                    <a:bodyPr/>
                    <a:lstStyle/>
                    <a:p>
                      <a:pPr marL="0" marR="0">
                        <a:lnSpc>
                          <a:spcPct val="115000"/>
                        </a:lnSpc>
                        <a:spcBef>
                          <a:spcPts val="0"/>
                        </a:spcBef>
                        <a:spcAft>
                          <a:spcPts val="1000"/>
                        </a:spcAft>
                      </a:pPr>
                      <a:r>
                        <a:rPr lang="en-US" sz="900">
                          <a:effectLst/>
                          <a:latin typeface="Avenir Book"/>
                        </a:rPr>
                        <a:t>ML LIBRAIRES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gridSpan="10">
                  <a:txBody>
                    <a:bodyPr/>
                    <a:lstStyle/>
                    <a:p>
                      <a:pPr marL="0" marR="0">
                        <a:lnSpc>
                          <a:spcPct val="115000"/>
                        </a:lnSpc>
                        <a:spcBef>
                          <a:spcPts val="0"/>
                        </a:spcBef>
                        <a:spcAft>
                          <a:spcPts val="1000"/>
                        </a:spcAft>
                      </a:pPr>
                      <a:r>
                        <a:rPr lang="en-US" sz="900" dirty="0">
                          <a:effectLst/>
                          <a:latin typeface="Avenir Book"/>
                        </a:rPr>
                        <a:t>DL LIBRARIES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gridSpan="5">
                  <a:txBody>
                    <a:bodyPr/>
                    <a:lstStyle/>
                    <a:p>
                      <a:pPr marL="0" marR="0">
                        <a:lnSpc>
                          <a:spcPct val="115000"/>
                        </a:lnSpc>
                        <a:spcBef>
                          <a:spcPts val="0"/>
                        </a:spcBef>
                        <a:spcAft>
                          <a:spcPts val="1000"/>
                        </a:spcAft>
                      </a:pPr>
                      <a:r>
                        <a:rPr lang="en-US" sz="900" dirty="0">
                          <a:effectLst/>
                          <a:latin typeface="Avenir Book"/>
                        </a:rPr>
                        <a:t>HPC LIBRARIES</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98397">
                <a:tc>
                  <a:txBody>
                    <a:bodyPr/>
                    <a:lstStyle/>
                    <a:p>
                      <a:pPr marL="0" marR="0">
                        <a:lnSpc>
                          <a:spcPct val="115000"/>
                        </a:lnSpc>
                        <a:spcBef>
                          <a:spcPts val="0"/>
                        </a:spcBef>
                        <a:spcAft>
                          <a:spcPts val="1000"/>
                        </a:spcAft>
                      </a:pPr>
                      <a:r>
                        <a:rPr lang="en-US" sz="900">
                          <a:effectLst/>
                          <a:latin typeface="Avenir Book"/>
                        </a:rPr>
                        <a:t>cuDF</a:t>
                      </a:r>
                      <a:endParaRPr lang="en-US" sz="1000">
                        <a:effectLst/>
                        <a:latin typeface="Avenir Book"/>
                        <a:ea typeface="Times New Roman"/>
                        <a:cs typeface="Times New Roman"/>
                      </a:endParaRPr>
                    </a:p>
                  </a:txBody>
                  <a:tcPr marL="63872" marR="63872" marT="31936" marB="31936"/>
                </a:tc>
                <a:tc>
                  <a:txBody>
                    <a:bodyPr/>
                    <a:lstStyle/>
                    <a:p>
                      <a:pPr marL="0" marR="0">
                        <a:lnSpc>
                          <a:spcPct val="115000"/>
                        </a:lnSpc>
                        <a:spcBef>
                          <a:spcPts val="0"/>
                        </a:spcBef>
                        <a:spcAft>
                          <a:spcPts val="1000"/>
                        </a:spcAft>
                      </a:pPr>
                      <a:r>
                        <a:rPr lang="en-US" sz="900" dirty="0" err="1">
                          <a:effectLst/>
                          <a:latin typeface="Avenir Book"/>
                        </a:rPr>
                        <a:t>cuML</a:t>
                      </a:r>
                      <a:endParaRPr lang="en-US" sz="1000" dirty="0">
                        <a:effectLst/>
                        <a:latin typeface="Avenir Book"/>
                        <a:ea typeface="Times New Roman"/>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dirty="0" err="1">
                          <a:effectLst/>
                          <a:latin typeface="Avenir Book"/>
                        </a:rPr>
                        <a:t>cuGRAPH</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cuBLAS</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cuDNN</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TensorRT</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err="1">
                          <a:effectLst/>
                          <a:latin typeface="Avenir Book"/>
                        </a:rPr>
                        <a:t>cuTLASS</a:t>
                      </a:r>
                      <a:endParaRPr lang="en-US" sz="1000" dirty="0">
                        <a:effectLst/>
                        <a:latin typeface="Avenir Book"/>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cuBLAS</a:t>
                      </a:r>
                      <a:r>
                        <a:rPr lang="en-US" sz="900" dirty="0">
                          <a:effectLst/>
                          <a:latin typeface="Avenir Book"/>
                        </a:rPr>
                        <a:t>, </a:t>
                      </a:r>
                      <a:r>
                        <a:rPr lang="en-US" sz="900" dirty="0" err="1">
                          <a:effectLst/>
                          <a:latin typeface="Avenir Book"/>
                        </a:rPr>
                        <a:t>cuSPARSE</a:t>
                      </a:r>
                      <a:endParaRPr lang="en-US" sz="1000" dirty="0">
                        <a:effectLst/>
                        <a:latin typeface="Avenir Book"/>
                        <a:ea typeface="Times New Roman"/>
                        <a:cs typeface="Times New Roman"/>
                      </a:endParaRPr>
                    </a:p>
                  </a:txBody>
                  <a:tcPr marL="63872" marR="63872" marT="31936" marB="31936"/>
                </a:tc>
                <a:tc hMerge="1">
                  <a:txBody>
                    <a:bodyPr/>
                    <a:lstStyle/>
                    <a:p>
                      <a:pPr marL="0" marR="0">
                        <a:lnSpc>
                          <a:spcPct val="115000"/>
                        </a:lnSpc>
                        <a:spcBef>
                          <a:spcPts val="0"/>
                        </a:spcBef>
                        <a:spcAft>
                          <a:spcPts val="1000"/>
                        </a:spcAft>
                      </a:pPr>
                      <a:endParaRPr lang="en-US" sz="1000" dirty="0">
                        <a:effectLst/>
                        <a:latin typeface="Calibri"/>
                        <a:ea typeface="Times New Roman"/>
                        <a:cs typeface="Times New Roman"/>
                      </a:endParaRPr>
                    </a:p>
                  </a:txBody>
                  <a:tcPr marL="63872" marR="63872" marT="31936" marB="31936"/>
                </a:tc>
                <a:tc gridSpan="2">
                  <a:txBody>
                    <a:bodyPr/>
                    <a:lstStyle/>
                    <a:p>
                      <a:pPr marL="0" marR="0">
                        <a:lnSpc>
                          <a:spcPct val="115000"/>
                        </a:lnSpc>
                        <a:spcBef>
                          <a:spcPts val="0"/>
                        </a:spcBef>
                        <a:spcAft>
                          <a:spcPts val="1000"/>
                        </a:spcAft>
                      </a:pPr>
                      <a:r>
                        <a:rPr lang="en-US" sz="900" dirty="0" err="1">
                          <a:effectLst/>
                          <a:latin typeface="Avenir Book"/>
                        </a:rPr>
                        <a:t>cuFFT</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a:txBody>
                    <a:bodyPr/>
                    <a:lstStyle/>
                    <a:p>
                      <a:pPr marL="0" marR="0">
                        <a:lnSpc>
                          <a:spcPct val="115000"/>
                        </a:lnSpc>
                        <a:spcBef>
                          <a:spcPts val="0"/>
                        </a:spcBef>
                        <a:spcAft>
                          <a:spcPts val="1000"/>
                        </a:spcAft>
                      </a:pPr>
                      <a:r>
                        <a:rPr lang="en-US" sz="900" dirty="0">
                          <a:effectLst/>
                          <a:latin typeface="Avenir Book"/>
                        </a:rPr>
                        <a:t>etc.</a:t>
                      </a:r>
                      <a:endParaRPr lang="en-US" sz="1000" dirty="0">
                        <a:effectLst/>
                        <a:latin typeface="Avenir Book"/>
                        <a:ea typeface="Times New Roman"/>
                        <a:cs typeface="Times New Roman"/>
                      </a:endParaRPr>
                    </a:p>
                  </a:txBody>
                  <a:tcPr marL="63872" marR="63872" marT="31936" marB="31936"/>
                </a:tc>
              </a:tr>
              <a:tr h="259036">
                <a:tc gridSpan="17">
                  <a:txBody>
                    <a:bodyPr/>
                    <a:lstStyle/>
                    <a:p>
                      <a:pPr marL="0" marR="0" algn="ctr">
                        <a:lnSpc>
                          <a:spcPct val="115000"/>
                        </a:lnSpc>
                        <a:spcBef>
                          <a:spcPts val="0"/>
                        </a:spcBef>
                        <a:spcAft>
                          <a:spcPts val="1000"/>
                        </a:spcAft>
                      </a:pPr>
                      <a:r>
                        <a:rPr lang="en-US" sz="900" b="1" dirty="0">
                          <a:effectLst/>
                          <a:latin typeface="Avenir Book"/>
                        </a:rPr>
                        <a:t>CUDA Programming Model (including Developer Tools, Runtime, Compilers)</a:t>
                      </a:r>
                      <a:endParaRPr lang="en-US" sz="1000" b="1" dirty="0">
                        <a:effectLst/>
                        <a:latin typeface="Avenir Book"/>
                        <a:ea typeface="Times New Roman"/>
                        <a:cs typeface="Times New Roman"/>
                      </a:endParaRPr>
                    </a:p>
                  </a:txBody>
                  <a:tcPr marL="63872" marR="63872" marT="31936" marB="31936">
                    <a:solidFill>
                      <a:srgbClr val="28B19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9036">
                <a:tc gridSpan="17">
                  <a:txBody>
                    <a:bodyPr/>
                    <a:lstStyle/>
                    <a:p>
                      <a:pPr marL="0" marR="0" algn="ctr">
                        <a:lnSpc>
                          <a:spcPct val="115000"/>
                        </a:lnSpc>
                        <a:spcBef>
                          <a:spcPts val="0"/>
                        </a:spcBef>
                        <a:spcAft>
                          <a:spcPts val="1000"/>
                        </a:spcAft>
                      </a:pPr>
                      <a:r>
                        <a:rPr lang="en-US" sz="900" b="1" dirty="0">
                          <a:effectLst/>
                          <a:latin typeface="Avenir Book"/>
                        </a:rPr>
                        <a:t>GPU REAL AND VIRTUAL HARDWARE</a:t>
                      </a:r>
                      <a:endParaRPr lang="en-US" sz="1000" b="1" dirty="0">
                        <a:effectLst/>
                        <a:latin typeface="Avenir Book"/>
                        <a:ea typeface="Times New Roman"/>
                        <a:cs typeface="Times New Roman"/>
                      </a:endParaRPr>
                    </a:p>
                  </a:txBody>
                  <a:tcPr marL="63872" marR="63872" marT="31936" marB="31936">
                    <a:solidFill>
                      <a:srgbClr val="28B19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9036">
                <a:tc>
                  <a:txBody>
                    <a:bodyPr/>
                    <a:lstStyle/>
                    <a:p>
                      <a:pPr>
                        <a:lnSpc>
                          <a:spcPct val="115000"/>
                        </a:lnSpc>
                      </a:pPr>
                      <a:endParaRPr lang="en-US" sz="1000">
                        <a:effectLst/>
                        <a:latin typeface="Avenir Book"/>
                        <a:cs typeface="Times New Roman"/>
                      </a:endParaRPr>
                    </a:p>
                  </a:txBody>
                  <a:tcPr marL="63872" marR="63872" marT="31936" marB="31936"/>
                </a:tc>
                <a:tc gridSpan="3">
                  <a:txBody>
                    <a:bodyPr/>
                    <a:lstStyle/>
                    <a:p>
                      <a:pPr marL="0" marR="0">
                        <a:lnSpc>
                          <a:spcPct val="115000"/>
                        </a:lnSpc>
                        <a:spcBef>
                          <a:spcPts val="0"/>
                        </a:spcBef>
                        <a:spcAft>
                          <a:spcPts val="1000"/>
                        </a:spcAft>
                      </a:pPr>
                      <a:r>
                        <a:rPr lang="en-US" sz="900">
                          <a:effectLst/>
                          <a:latin typeface="Avenir Book"/>
                        </a:rPr>
                        <a:t>GPUs</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gridSpan="6">
                  <a:txBody>
                    <a:bodyPr/>
                    <a:lstStyle/>
                    <a:p>
                      <a:pPr marL="0" marR="0">
                        <a:lnSpc>
                          <a:spcPct val="115000"/>
                        </a:lnSpc>
                        <a:spcBef>
                          <a:spcPts val="0"/>
                        </a:spcBef>
                        <a:spcAft>
                          <a:spcPts val="1000"/>
                        </a:spcAft>
                      </a:pPr>
                      <a:r>
                        <a:rPr lang="en-US" sz="900">
                          <a:effectLst/>
                          <a:latin typeface="Avenir Book"/>
                        </a:rPr>
                        <a:t>DGX Station</a:t>
                      </a:r>
                      <a:endParaRPr lang="en-US" sz="100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marR="0">
                        <a:lnSpc>
                          <a:spcPct val="115000"/>
                        </a:lnSpc>
                        <a:spcBef>
                          <a:spcPts val="0"/>
                        </a:spcBef>
                        <a:spcAft>
                          <a:spcPts val="1000"/>
                        </a:spcAft>
                      </a:pPr>
                      <a:r>
                        <a:rPr lang="en-US" sz="900" u="sng" dirty="0">
                          <a:effectLst/>
                          <a:latin typeface="Avenir Book"/>
                          <a:hlinkClick r:id="rId2"/>
                        </a:rPr>
                        <a:t>Virtual GPU</a:t>
                      </a:r>
                      <a:endParaRPr lang="en-US" sz="1000" dirty="0">
                        <a:effectLst/>
                        <a:latin typeface="Avenir Book"/>
                        <a:ea typeface="Times New Roman"/>
                        <a:cs typeface="Times New Roman"/>
                      </a:endParaRPr>
                    </a:p>
                  </a:txBody>
                  <a:tcPr marL="63872" marR="63872" marT="31936" marB="31936"/>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01137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30892" y="-45846"/>
            <a:ext cx="9113107" cy="732223"/>
          </a:xfrm>
        </p:spPr>
        <p:txBody>
          <a:bodyPr>
            <a:normAutofit/>
          </a:bodyPr>
          <a:lstStyle/>
          <a:p>
            <a:pPr algn="ctr"/>
            <a:r>
              <a:rPr lang="en-US" dirty="0" smtClean="0">
                <a:latin typeface="Avenir Book"/>
              </a:rPr>
              <a:t>Federated Learning: Classical </a:t>
            </a:r>
            <a:r>
              <a:rPr lang="en-US" dirty="0">
                <a:latin typeface="Avenir Book"/>
              </a:rPr>
              <a:t>O</a:t>
            </a:r>
            <a:r>
              <a:rPr lang="en-US" dirty="0" smtClean="0">
                <a:latin typeface="Avenir Book"/>
              </a:rPr>
              <a:t>bjective</a:t>
            </a:r>
            <a:endParaRPr lang="en-US" dirty="0">
              <a:latin typeface="Avenir Book"/>
            </a:endParaRPr>
          </a:p>
        </p:txBody>
      </p:sp>
      <p:sp>
        <p:nvSpPr>
          <p:cNvPr id="31" name="TextBox 30"/>
          <p:cNvSpPr txBox="1"/>
          <p:nvPr/>
        </p:nvSpPr>
        <p:spPr>
          <a:xfrm>
            <a:off x="-71640" y="-66960"/>
            <a:ext cx="306215" cy="404363"/>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ook"/>
              </a:rPr>
              <a:t>4</a:t>
            </a:fld>
            <a:endParaRPr lang="ru-RU" sz="1800" b="0" i="0" u="none" strike="noStrike" kern="1200" cap="none">
              <a:ln>
                <a:noFill/>
              </a:ln>
              <a:latin typeface="Liberation Sans" pitchFamily="18"/>
              <a:ea typeface="Microsoft YaHei" pitchFamily="2"/>
              <a:cs typeface="Arial" pitchFamily="2"/>
            </a:endParaRPr>
          </a:p>
        </p:txBody>
      </p:sp>
      <p:pic>
        <p:nvPicPr>
          <p:cNvPr id="3074" name="Picture 2" descr="C:\Users\burla\Downloads\output-onlinepngtoo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93" y="1158345"/>
            <a:ext cx="4066960" cy="24990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Прямоугольник 6"/>
              <p:cNvSpPr/>
              <p:nvPr/>
            </p:nvSpPr>
            <p:spPr>
              <a:xfrm>
                <a:off x="3119257" y="774638"/>
                <a:ext cx="3428246" cy="984052"/>
              </a:xfrm>
              <a:prstGeom prst="rect">
                <a:avLst/>
              </a:prstGeom>
              <a:ln>
                <a:noFill/>
              </a:ln>
            </p:spPr>
            <p:style>
              <a:lnRef idx="2">
                <a:schemeClr val="accent5"/>
              </a:lnRef>
              <a:fillRef idx="1">
                <a:schemeClr val="lt1"/>
              </a:fillRef>
              <a:effectRef idx="0">
                <a:schemeClr val="accent5"/>
              </a:effectRef>
              <a:fontRef idx="minor">
                <a:schemeClr val="dk1"/>
              </a:fontRef>
            </p:style>
            <p:txBody>
              <a:bodyPr wrap="none">
                <a:spAutoFit/>
              </a:bodyPr>
              <a:lstStyle/>
              <a:p>
                <a:pPr/>
                <a14:m>
                  <m:oMathPara xmlns:m="http://schemas.openxmlformats.org/officeDocument/2006/math">
                    <m:oMathParaPr>
                      <m:jc m:val="left"/>
                    </m:oMathParaPr>
                    <m:oMath xmlns:m="http://schemas.openxmlformats.org/officeDocument/2006/math">
                      <m:sSubSup>
                        <m:sSubSupPr>
                          <m:ctrlPr>
                            <a:rPr lang="en-US" b="0" i="1" dirty="0" smtClean="0">
                              <a:latin typeface="Cambria Math"/>
                            </a:rPr>
                          </m:ctrlPr>
                        </m:sSubSupPr>
                        <m:e>
                          <m:r>
                            <a:rPr lang="en-US" b="0" i="1" dirty="0" smtClean="0">
                              <a:latin typeface="Cambria Math"/>
                            </a:rPr>
                            <m:t>𝑥</m:t>
                          </m:r>
                        </m:e>
                        <m:sub/>
                        <m:sup>
                          <m:r>
                            <a:rPr lang="en-US" i="1" dirty="0">
                              <a:latin typeface="Cambria Math"/>
                            </a:rPr>
                            <m:t>∗</m:t>
                          </m:r>
                        </m:sup>
                      </m:sSubSup>
                      <m:r>
                        <a:rPr lang="en-US" i="1">
                          <a:latin typeface="Cambria Math"/>
                        </a:rPr>
                        <m:t>=</m:t>
                      </m:r>
                      <m:r>
                        <a:rPr lang="en-US" i="1">
                          <a:latin typeface="Cambria Math"/>
                        </a:rPr>
                        <m:t>𝑎𝑟𝑔𝑚𝑖</m:t>
                      </m:r>
                      <m:sSub>
                        <m:sSubPr>
                          <m:ctrlPr>
                            <a:rPr lang="en-US" i="1">
                              <a:latin typeface="Cambria Math"/>
                            </a:rPr>
                          </m:ctrlPr>
                        </m:sSubPr>
                        <m:e>
                          <m:r>
                            <a:rPr lang="en-US" i="1">
                              <a:latin typeface="Cambria Math"/>
                            </a:rPr>
                            <m:t>𝑛</m:t>
                          </m:r>
                        </m:e>
                        <m:sub>
                          <m:r>
                            <a:rPr lang="en-US" i="1">
                              <a:latin typeface="Cambria Math"/>
                            </a:rPr>
                            <m:t>𝑥</m:t>
                          </m:r>
                          <m:r>
                            <a:rPr lang="en-US" i="1">
                              <a:latin typeface="Cambria Math"/>
                            </a:rPr>
                            <m:t>∈</m:t>
                          </m:r>
                          <m:sSup>
                            <m:sSupPr>
                              <m:ctrlPr>
                                <a:rPr lang="en-US" i="1">
                                  <a:latin typeface="Cambria Math"/>
                                  <a:ea typeface="Cambria Math"/>
                                </a:rPr>
                              </m:ctrlPr>
                            </m:sSupPr>
                            <m:e>
                              <m:r>
                                <a:rPr lang="en-US" i="1">
                                  <a:latin typeface="Cambria Math"/>
                                  <a:ea typeface="Cambria Math"/>
                                </a:rPr>
                                <m:t>ℝ</m:t>
                              </m:r>
                            </m:e>
                            <m:sup>
                              <m:r>
                                <a:rPr lang="en-US" b="0" i="1">
                                  <a:latin typeface="Cambria Math"/>
                                  <a:ea typeface="Cambria Math"/>
                                </a:rPr>
                                <m:t>𝑑</m:t>
                              </m:r>
                            </m:sup>
                          </m:sSup>
                        </m:sub>
                      </m:sSub>
                      <m:d>
                        <m:dPr>
                          <m:ctrlPr>
                            <a:rPr lang="en-US" b="0" i="1" smtClean="0">
                              <a:latin typeface="Cambria Math"/>
                            </a:rPr>
                          </m:ctrlPr>
                        </m:dPr>
                        <m:e>
                          <m:nary>
                            <m:naryPr>
                              <m:chr m:val="∑"/>
                              <m:ctrlPr>
                                <a:rPr lang="en-US"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solidFill>
                                    <a:schemeClr val="tx1"/>
                                  </a:solidFill>
                                  <a:latin typeface="Cambria Math"/>
                                </a:rPr>
                                <m:t>𝑁</m:t>
                              </m:r>
                            </m:sup>
                            <m:e>
                              <m:sSub>
                                <m:sSubPr>
                                  <m:ctrlPr>
                                    <a:rPr lang="en-US" b="0" i="1" smtClean="0">
                                      <a:solidFill>
                                        <a:schemeClr val="tx1"/>
                                      </a:solidFill>
                                      <a:latin typeface="Cambria Math"/>
                                    </a:rPr>
                                  </m:ctrlPr>
                                </m:sSubPr>
                                <m:e>
                                  <m:r>
                                    <a:rPr lang="en-US" b="0" i="1" smtClean="0">
                                      <a:solidFill>
                                        <a:schemeClr val="tx1"/>
                                      </a:solidFill>
                                      <a:latin typeface="Cambria Math"/>
                                    </a:rPr>
                                    <m:t>𝑤</m:t>
                                  </m:r>
                                </m:e>
                                <m:sub>
                                  <m:r>
                                    <a:rPr lang="en-US" b="0" i="1" smtClean="0">
                                      <a:solidFill>
                                        <a:schemeClr val="tx1"/>
                                      </a:solidFill>
                                      <a:latin typeface="Cambria Math"/>
                                    </a:rPr>
                                    <m:t>𝑖</m:t>
                                  </m:r>
                                </m:sub>
                              </m:sSub>
                              <m:sSub>
                                <m:sSubPr>
                                  <m:ctrlPr>
                                    <a:rPr lang="en-US" i="1">
                                      <a:latin typeface="Cambria Math"/>
                                    </a:rPr>
                                  </m:ctrlPr>
                                </m:sSubPr>
                                <m:e>
                                  <m:r>
                                    <a:rPr lang="en-US" b="0" i="1" smtClean="0">
                                      <a:latin typeface="Cambria Math"/>
                                    </a:rPr>
                                    <m:t>𝑓</m:t>
                                  </m:r>
                                </m:e>
                                <m:sub>
                                  <m:r>
                                    <a:rPr lang="en-US" i="1">
                                      <a:latin typeface="Cambria Math"/>
                                    </a:rPr>
                                    <m:t>𝑖</m:t>
                                  </m:r>
                                </m:sub>
                              </m:sSub>
                              <m:d>
                                <m:dPr>
                                  <m:ctrlPr>
                                    <a:rPr lang="en-US" i="1">
                                      <a:latin typeface="Cambria Math"/>
                                    </a:rPr>
                                  </m:ctrlPr>
                                </m:dPr>
                                <m:e>
                                  <m:r>
                                    <a:rPr lang="en-US" b="0" i="1" smtClean="0">
                                      <a:latin typeface="Cambria Math"/>
                                    </a:rPr>
                                    <m:t>𝑥</m:t>
                                  </m:r>
                                </m:e>
                              </m:d>
                            </m:e>
                          </m:nary>
                        </m:e>
                      </m:d>
                    </m:oMath>
                  </m:oMathPara>
                </a14:m>
                <a:endParaRPr lang="en-US" dirty="0" smtClean="0">
                  <a:latin typeface="Avenir Book"/>
                </a:endParaRPr>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3119257" y="774638"/>
                <a:ext cx="3428246" cy="9840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Скругленный прямоугольник 7"/>
              <p:cNvSpPr/>
              <p:nvPr/>
            </p:nvSpPr>
            <p:spPr>
              <a:xfrm>
                <a:off x="3803072" y="1894585"/>
                <a:ext cx="4491402"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sSub>
                      <m:sSubPr>
                        <m:ctrlPr>
                          <a:rPr lang="en-US" i="1" smtClean="0">
                            <a:solidFill>
                              <a:schemeClr val="tx1"/>
                            </a:solidFill>
                            <a:latin typeface="Cambria Math"/>
                          </a:rPr>
                        </m:ctrlPr>
                      </m:sSubPr>
                      <m:e>
                        <m:r>
                          <a:rPr lang="en-US" i="1">
                            <a:solidFill>
                              <a:schemeClr val="tx1"/>
                            </a:solidFill>
                            <a:latin typeface="Cambria Math"/>
                          </a:rPr>
                          <m:t>𝑓</m:t>
                        </m:r>
                      </m:e>
                      <m:sub>
                        <m:r>
                          <a:rPr lang="en-US" i="1">
                            <a:solidFill>
                              <a:schemeClr val="tx1"/>
                            </a:solidFill>
                            <a:latin typeface="Cambria Math"/>
                          </a:rPr>
                          <m:t>𝑖</m:t>
                        </m:r>
                      </m:sub>
                    </m:sSub>
                  </m:oMath>
                </a14:m>
                <a:r>
                  <a:rPr lang="en-US" dirty="0" smtClean="0">
                    <a:solidFill>
                      <a:schemeClr val="tx1"/>
                    </a:solidFill>
                    <a:latin typeface="Avenir Book"/>
                  </a:rPr>
                  <a:t> constructed from data of i-</a:t>
                </a:r>
                <a:r>
                  <a:rPr lang="en-US" dirty="0" err="1" smtClean="0">
                    <a:solidFill>
                      <a:schemeClr val="tx1"/>
                    </a:solidFill>
                    <a:latin typeface="Avenir Book"/>
                  </a:rPr>
                  <a:t>th</a:t>
                </a:r>
                <a:r>
                  <a:rPr lang="en-US" dirty="0" smtClean="0">
                    <a:solidFill>
                      <a:schemeClr val="tx1"/>
                    </a:solidFill>
                    <a:latin typeface="Avenir Book"/>
                  </a:rPr>
                  <a:t> client only</a:t>
                </a:r>
              </a:p>
            </p:txBody>
          </p:sp>
        </mc:Choice>
        <mc:Fallback xmlns="">
          <p:sp>
            <p:nvSpPr>
              <p:cNvPr id="8" name="Скругленный прямоугольник 7"/>
              <p:cNvSpPr>
                <a:spLocks noRot="1" noChangeAspect="1" noMove="1" noResize="1" noEditPoints="1" noAdjustHandles="1" noChangeArrowheads="1" noChangeShapeType="1" noTextEdit="1"/>
              </p:cNvSpPr>
              <p:nvPr/>
            </p:nvSpPr>
            <p:spPr>
              <a:xfrm>
                <a:off x="3803072" y="1894585"/>
                <a:ext cx="4491402" cy="866797"/>
              </a:xfrm>
              <a:prstGeom prst="roundRect">
                <a:avLst/>
              </a:prstGeom>
              <a:blipFill rotWithShape="1">
                <a:blip r:embed="rId5"/>
                <a:stretch>
                  <a:fillRect/>
                </a:stretch>
              </a:blipFill>
              <a:ln>
                <a:solidFill>
                  <a:schemeClr val="tx1"/>
                </a:solidFill>
              </a:ln>
            </p:spPr>
            <p:txBody>
              <a:bodyPr/>
              <a:lstStyle/>
              <a:p>
                <a:r>
                  <a:rPr lang="en-US">
                    <a:noFill/>
                  </a:rPr>
                  <a:t> </a:t>
                </a:r>
              </a:p>
            </p:txBody>
          </p:sp>
        </mc:Fallback>
      </mc:AlternateContent>
      <p:cxnSp>
        <p:nvCxnSpPr>
          <p:cNvPr id="9" name="Прямая со стрелкой 8"/>
          <p:cNvCxnSpPr>
            <a:stCxn id="8" idx="1"/>
          </p:cNvCxnSpPr>
          <p:nvPr/>
        </p:nvCxnSpPr>
        <p:spPr>
          <a:xfrm flipH="1" flipV="1">
            <a:off x="1976968" y="1498600"/>
            <a:ext cx="1826104" cy="829384"/>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p:cNvCxnSpPr/>
          <p:nvPr/>
        </p:nvCxnSpPr>
        <p:spPr>
          <a:xfrm flipH="1" flipV="1">
            <a:off x="414867" y="2582333"/>
            <a:ext cx="342900" cy="116416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Скругленный прямоугольник 12"/>
              <p:cNvSpPr/>
              <p:nvPr/>
            </p:nvSpPr>
            <p:spPr>
              <a:xfrm>
                <a:off x="757767" y="3624553"/>
                <a:ext cx="4737901"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venir Book"/>
                  </a:rPr>
                  <a:t>Communication is the bottleneck,</a:t>
                </a:r>
                <a:r>
                  <a:rPr lang="en-US" dirty="0">
                    <a:solidFill>
                      <a:schemeClr val="tx1"/>
                    </a:solidFill>
                    <a:latin typeface="Avenir Book"/>
                  </a:rPr>
                  <a:t> </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a:rPr>
                          <m:t>𝑓</m:t>
                        </m:r>
                      </m:e>
                      <m:sub>
                        <m:r>
                          <a:rPr lang="en-US" b="0" i="1" smtClean="0">
                            <a:solidFill>
                              <a:schemeClr val="tx1"/>
                            </a:solidFill>
                            <a:latin typeface="Cambria Math"/>
                          </a:rPr>
                          <m:t>𝑗</m:t>
                        </m:r>
                      </m:sub>
                    </m:sSub>
                  </m:oMath>
                </a14:m>
                <a:r>
                  <a:rPr lang="en-US" dirty="0" smtClean="0">
                    <a:solidFill>
                      <a:schemeClr val="tx1"/>
                    </a:solidFill>
                    <a:latin typeface="Avenir Book"/>
                  </a:rPr>
                  <a:t> may be located in different parts of the world</a:t>
                </a:r>
              </a:p>
            </p:txBody>
          </p:sp>
        </mc:Choice>
        <mc:Fallback xmlns="">
          <p:sp>
            <p:nvSpPr>
              <p:cNvPr id="13" name="Скругленный прямоугольник 12"/>
              <p:cNvSpPr>
                <a:spLocks noRot="1" noChangeAspect="1" noMove="1" noResize="1" noEditPoints="1" noAdjustHandles="1" noChangeArrowheads="1" noChangeShapeType="1" noTextEdit="1"/>
              </p:cNvSpPr>
              <p:nvPr/>
            </p:nvSpPr>
            <p:spPr>
              <a:xfrm>
                <a:off x="757767" y="3624553"/>
                <a:ext cx="4737901" cy="866797"/>
              </a:xfrm>
              <a:prstGeom prst="roundRect">
                <a:avLst/>
              </a:prstGeom>
              <a:blipFill rotWithShape="1">
                <a:blip r:embed="rId6"/>
                <a:stretch>
                  <a:fillRect r="-128"/>
                </a:stretch>
              </a:blipFill>
              <a:ln>
                <a:solidFill>
                  <a:schemeClr val="tx1"/>
                </a:solidFill>
              </a:ln>
            </p:spPr>
            <p:txBody>
              <a:bodyPr/>
              <a:lstStyle/>
              <a:p>
                <a:r>
                  <a:rPr lang="en-US">
                    <a:noFill/>
                  </a:rPr>
                  <a:t> </a:t>
                </a:r>
              </a:p>
            </p:txBody>
          </p:sp>
        </mc:Fallback>
      </mc:AlternateContent>
      <p:cxnSp>
        <p:nvCxnSpPr>
          <p:cNvPr id="16" name="Прямая со стрелкой 15"/>
          <p:cNvCxnSpPr/>
          <p:nvPr/>
        </p:nvCxnSpPr>
        <p:spPr>
          <a:xfrm flipH="1" flipV="1">
            <a:off x="5802582" y="1430867"/>
            <a:ext cx="1" cy="46371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9" name="Скругленный прямоугольник 18"/>
          <p:cNvSpPr/>
          <p:nvPr/>
        </p:nvSpPr>
        <p:spPr>
          <a:xfrm>
            <a:off x="6547503" y="829972"/>
            <a:ext cx="2486431" cy="866797"/>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latin typeface="Avenir Book"/>
              </a:rPr>
              <a:t>Number of clients </a:t>
            </a:r>
          </a:p>
          <a:p>
            <a:r>
              <a:rPr lang="en-US" dirty="0" smtClean="0">
                <a:solidFill>
                  <a:schemeClr val="tx1"/>
                </a:solidFill>
                <a:latin typeface="Avenir Book"/>
              </a:rPr>
              <a:t>(e.g., mobile phones)</a:t>
            </a:r>
          </a:p>
        </p:txBody>
      </p:sp>
      <p:cxnSp>
        <p:nvCxnSpPr>
          <p:cNvPr id="22" name="Прямая со стрелкой 21"/>
          <p:cNvCxnSpPr/>
          <p:nvPr/>
        </p:nvCxnSpPr>
        <p:spPr>
          <a:xfrm flipH="1">
            <a:off x="5402992" y="952503"/>
            <a:ext cx="114451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V="1">
            <a:off x="2890019" y="2087033"/>
            <a:ext cx="0" cy="153752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670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64" y="723457"/>
            <a:ext cx="7960127" cy="308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84308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365" y="58582"/>
            <a:ext cx="3884258" cy="453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51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361" y="0"/>
            <a:ext cx="3585221" cy="4563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73850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urla\Downloads\methods_flpytor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9" y="237214"/>
            <a:ext cx="9096331" cy="434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435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27803" y="5533"/>
            <a:ext cx="9064702" cy="732223"/>
          </a:xfrm>
        </p:spPr>
        <p:txBody>
          <a:bodyPr>
            <a:noAutofit/>
          </a:bodyPr>
          <a:lstStyle/>
          <a:p>
            <a:pPr algn="ctr"/>
            <a:r>
              <a:rPr lang="en-US" sz="2600" dirty="0"/>
              <a:t>Why do we need an optimization research simulator?</a:t>
            </a:r>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5</a:t>
            </a:fld>
            <a:endParaRPr lang="ru-RU" sz="1800" b="0" i="0" u="none" strike="noStrike" kern="1200" cap="none">
              <a:ln>
                <a:noFill/>
              </a:ln>
              <a:latin typeface="Liberation Sans" pitchFamily="18"/>
              <a:ea typeface="Microsoft YaHei" pitchFamily="2"/>
              <a:cs typeface="Arial" pitchFamily="2"/>
            </a:endParaRPr>
          </a:p>
        </p:txBody>
      </p:sp>
      <p:sp>
        <p:nvSpPr>
          <p:cNvPr id="2" name="Прямоугольник 1"/>
          <p:cNvSpPr/>
          <p:nvPr/>
        </p:nvSpPr>
        <p:spPr>
          <a:xfrm>
            <a:off x="154099" y="834308"/>
            <a:ext cx="8903299" cy="2862322"/>
          </a:xfrm>
          <a:prstGeom prst="rect">
            <a:avLst/>
          </a:prstGeom>
        </p:spPr>
        <p:txBody>
          <a:bodyPr wrap="square">
            <a:spAutoFit/>
          </a:bodyPr>
          <a:lstStyle/>
          <a:p>
            <a:pPr marL="285750" indent="-285750">
              <a:buFont typeface="Arial" pitchFamily="34" charset="0"/>
              <a:buChar char="•"/>
            </a:pPr>
            <a:r>
              <a:rPr lang="en-US" dirty="0">
                <a:latin typeface="Avenir Book"/>
              </a:rPr>
              <a:t>Existing frameworks are mainly built </a:t>
            </a:r>
          </a:p>
          <a:p>
            <a:r>
              <a:rPr lang="en-US" dirty="0">
                <a:latin typeface="Avenir Book"/>
              </a:rPr>
              <a:t>     with a focus to be deployed on real-world systems</a:t>
            </a:r>
          </a:p>
          <a:p>
            <a:endParaRPr lang="en-US" dirty="0" smtClean="0">
              <a:latin typeface="Avenir Book"/>
            </a:endParaRPr>
          </a:p>
          <a:p>
            <a:pPr marL="285750" indent="-285750">
              <a:buFont typeface="Arial" pitchFamily="34" charset="0"/>
              <a:buChar char="•"/>
            </a:pPr>
            <a:endParaRPr lang="en-US" dirty="0" smtClean="0">
              <a:latin typeface="Avenir Book"/>
            </a:endParaRPr>
          </a:p>
          <a:p>
            <a:pPr marL="285750" indent="-285750">
              <a:buFont typeface="Arial" pitchFamily="34" charset="0"/>
              <a:buChar char="•"/>
            </a:pPr>
            <a:r>
              <a:rPr lang="en-US" dirty="0" smtClean="0">
                <a:latin typeface="Avenir Book"/>
              </a:rPr>
              <a:t>The </a:t>
            </a:r>
            <a:r>
              <a:rPr lang="en-US" dirty="0">
                <a:latin typeface="Avenir Book"/>
              </a:rPr>
              <a:t>entry bar for researchers </a:t>
            </a:r>
            <a:r>
              <a:rPr lang="en-US" dirty="0" smtClean="0">
                <a:latin typeface="Avenir Book"/>
              </a:rPr>
              <a:t>tends </a:t>
            </a:r>
            <a:r>
              <a:rPr lang="en-US" dirty="0">
                <a:latin typeface="Avenir Book"/>
              </a:rPr>
              <a:t>to </a:t>
            </a:r>
            <a:r>
              <a:rPr lang="en-US" dirty="0" smtClean="0">
                <a:latin typeface="Avenir Book"/>
              </a:rPr>
              <a:t>increase</a:t>
            </a:r>
            <a:endParaRPr lang="en-US" dirty="0">
              <a:latin typeface="Avenir Book"/>
            </a:endParaRPr>
          </a:p>
          <a:p>
            <a:endParaRPr lang="en-US" dirty="0" smtClean="0">
              <a:latin typeface="Avenir Book"/>
            </a:endParaRPr>
          </a:p>
          <a:p>
            <a:endParaRPr lang="en-US" dirty="0" smtClean="0">
              <a:latin typeface="Avenir Book"/>
            </a:endParaRPr>
          </a:p>
          <a:p>
            <a:pPr marL="285750" indent="-285750">
              <a:buFont typeface="Arial" pitchFamily="34" charset="0"/>
              <a:buChar char="•"/>
            </a:pPr>
            <a:r>
              <a:rPr lang="en-US" dirty="0" smtClean="0">
                <a:latin typeface="Avenir Book"/>
              </a:rPr>
              <a:t>Frameworks require </a:t>
            </a:r>
            <a:r>
              <a:rPr lang="en-US" dirty="0">
                <a:latin typeface="Avenir Book"/>
              </a:rPr>
              <a:t>extensive experience with </a:t>
            </a:r>
            <a:r>
              <a:rPr lang="en-US" dirty="0" smtClean="0">
                <a:latin typeface="Avenir Book"/>
              </a:rPr>
              <a:t>distributed </a:t>
            </a:r>
            <a:r>
              <a:rPr lang="en-US" dirty="0">
                <a:latin typeface="Avenir Book"/>
              </a:rPr>
              <a:t>systems </a:t>
            </a:r>
            <a:endParaRPr lang="en-US" dirty="0" smtClean="0">
              <a:latin typeface="Avenir Book"/>
            </a:endParaRPr>
          </a:p>
          <a:p>
            <a:r>
              <a:rPr lang="en-US" dirty="0">
                <a:latin typeface="Avenir Book"/>
              </a:rPr>
              <a:t> </a:t>
            </a:r>
            <a:r>
              <a:rPr lang="en-US" dirty="0" smtClean="0">
                <a:latin typeface="Avenir Book"/>
              </a:rPr>
              <a:t>    or assistance </a:t>
            </a:r>
            <a:r>
              <a:rPr lang="en-US" dirty="0">
                <a:latin typeface="Avenir Book"/>
              </a:rPr>
              <a:t>from </a:t>
            </a:r>
            <a:r>
              <a:rPr lang="en-US" dirty="0" smtClean="0">
                <a:latin typeface="Avenir Book"/>
              </a:rPr>
              <a:t>experts </a:t>
            </a:r>
            <a:r>
              <a:rPr lang="en-US" dirty="0">
                <a:latin typeface="Avenir Book"/>
              </a:rPr>
              <a:t>on </a:t>
            </a:r>
            <a:r>
              <a:rPr lang="en-US" dirty="0" smtClean="0">
                <a:latin typeface="Avenir Book"/>
              </a:rPr>
              <a:t>a given </a:t>
            </a:r>
            <a:r>
              <a:rPr lang="en-US" dirty="0">
                <a:latin typeface="Avenir Book"/>
              </a:rPr>
              <a:t>framework</a:t>
            </a:r>
          </a:p>
          <a:p>
            <a:endParaRPr lang="en-US" dirty="0" smtClean="0">
              <a:latin typeface="Avenir Book"/>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845" y="974448"/>
            <a:ext cx="1147929" cy="34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780" y="1006446"/>
            <a:ext cx="1140929" cy="24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Скругленный прямоугольник 9"/>
          <p:cNvSpPr/>
          <p:nvPr/>
        </p:nvSpPr>
        <p:spPr>
          <a:xfrm>
            <a:off x="18534" y="3649134"/>
            <a:ext cx="9106500" cy="944034"/>
          </a:xfrm>
          <a:prstGeom prst="roundRect">
            <a:avLst>
              <a:gd name="adj" fmla="val 1527"/>
            </a:avLst>
          </a:prstGeom>
          <a:solidFill>
            <a:srgbClr val="F4A582"/>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In our work, we take one step back and focus on constructing a framework whose primary goal is to provide a useful simulation environment for researchers.</a:t>
            </a:r>
          </a:p>
        </p:txBody>
      </p:sp>
      <p:pic>
        <p:nvPicPr>
          <p:cNvPr id="1030" name="Picture 6" descr="C:\Users\burla\Desktop\got-expertise-1200x7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298" y="2597679"/>
            <a:ext cx="1512207" cy="88212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0541" y="1037336"/>
            <a:ext cx="1027643" cy="285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694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0" y="-52426"/>
            <a:ext cx="9098153" cy="732223"/>
          </a:xfrm>
        </p:spPr>
        <p:txBody>
          <a:bodyPr>
            <a:noAutofit/>
          </a:bodyPr>
          <a:lstStyle/>
          <a:p>
            <a:pPr algn="ctr"/>
            <a:r>
              <a:rPr lang="en-US" sz="2600" dirty="0" smtClean="0">
                <a:latin typeface="Avenir Book" charset="0"/>
                <a:cs typeface="Avenir Book" charset="0"/>
              </a:rPr>
              <a:t>Open-source Federated Learning Frameworks</a:t>
            </a:r>
            <a:endParaRPr lang="en-US" sz="2600" dirty="0">
              <a:latin typeface="Avenir Book" charset="0"/>
              <a:cs typeface="Avenir Book" charset="0"/>
            </a:endParaRPr>
          </a:p>
        </p:txBody>
      </p:sp>
      <p:sp>
        <p:nvSpPr>
          <p:cNvPr id="31" name="TextBox 30"/>
          <p:cNvSpPr txBox="1"/>
          <p:nvPr/>
        </p:nvSpPr>
        <p:spPr>
          <a:xfrm>
            <a:off x="-71640" y="-181655"/>
            <a:ext cx="310126"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rPr>
                <a:latin typeface="Avenir Black"/>
              </a:rPr>
              <a:t>6</a:t>
            </a:fld>
            <a:endParaRPr lang="ru-RU" sz="1800" b="0" i="0" u="none" strike="noStrike" kern="1200" cap="none">
              <a:ln>
                <a:noFill/>
              </a:ln>
              <a:latin typeface="Avenir Black"/>
              <a:ea typeface="Microsoft YaHei" pitchFamily="2"/>
              <a:cs typeface="Arial" pitchFamily="2"/>
            </a:endParaRPr>
          </a:p>
        </p:txBody>
      </p:sp>
      <p:graphicFrame>
        <p:nvGraphicFramePr>
          <p:cNvPr id="4" name="Таблица 3"/>
          <p:cNvGraphicFramePr>
            <a:graphicFrameLocks noGrp="1"/>
          </p:cNvGraphicFramePr>
          <p:nvPr>
            <p:extLst>
              <p:ext uri="{D42A27DB-BD31-4B8C-83A1-F6EECF244321}">
                <p14:modId xmlns:p14="http://schemas.microsoft.com/office/powerpoint/2010/main" val="3317013584"/>
              </p:ext>
            </p:extLst>
          </p:nvPr>
        </p:nvGraphicFramePr>
        <p:xfrm>
          <a:off x="349310" y="818631"/>
          <a:ext cx="8460536" cy="3678156"/>
        </p:xfrm>
        <a:graphic>
          <a:graphicData uri="http://schemas.openxmlformats.org/drawingml/2006/table">
            <a:tbl>
              <a:tblPr bandRow="1">
                <a:tableStyleId>{5940675A-B579-460E-94D1-54222C63F5DA}</a:tableStyleId>
              </a:tblPr>
              <a:tblGrid>
                <a:gridCol w="1942570"/>
                <a:gridCol w="6517966"/>
              </a:tblGrid>
              <a:tr h="318022">
                <a:tc>
                  <a:txBody>
                    <a:bodyPr/>
                    <a:lstStyle/>
                    <a:p>
                      <a:endParaRPr lang="en-US" sz="1400" dirty="0">
                        <a:latin typeface="Avenir Book"/>
                      </a:endParaRPr>
                    </a:p>
                  </a:txBody>
                  <a:tcPr>
                    <a:noFill/>
                  </a:tcPr>
                </a:tc>
                <a:tc>
                  <a:txBody>
                    <a:bodyPr/>
                    <a:lstStyle/>
                    <a:p>
                      <a:r>
                        <a:rPr lang="en-US" sz="1400" kern="1200" baseline="0" dirty="0" err="1" smtClean="0">
                          <a:effectLst/>
                          <a:latin typeface="Avenir Book"/>
                        </a:rPr>
                        <a:t>TensorFlow</a:t>
                      </a:r>
                      <a:r>
                        <a:rPr lang="en-US" sz="1400" kern="1200" baseline="0" dirty="0" smtClean="0">
                          <a:effectLst/>
                          <a:latin typeface="Avenir Book"/>
                        </a:rPr>
                        <a:t> Federated (TFF) is a framework for machine learning</a:t>
                      </a:r>
                      <a:endParaRPr lang="en-US" sz="1400" b="0" i="0" kern="1200" dirty="0" smtClean="0">
                        <a:solidFill>
                          <a:schemeClr val="dk1"/>
                        </a:solidFill>
                        <a:effectLst/>
                        <a:latin typeface="Avenir Book"/>
                        <a:ea typeface="+mn-ea"/>
                        <a:cs typeface="+mn-cs"/>
                      </a:endParaRPr>
                    </a:p>
                  </a:txBody>
                  <a:tcPr/>
                </a:tc>
              </a:tr>
              <a:tr h="563063">
                <a:tc>
                  <a:txBody>
                    <a:bodyPr/>
                    <a:lstStyle/>
                    <a:p>
                      <a:endParaRPr lang="en-US" sz="1400" dirty="0" smtClean="0"/>
                    </a:p>
                    <a:p>
                      <a:endParaRPr lang="en-US" sz="1400" dirty="0">
                        <a:latin typeface="Avenir Book"/>
                      </a:endParaRPr>
                    </a:p>
                  </a:txBody>
                  <a:tcPr>
                    <a:noFill/>
                  </a:tcPr>
                </a:tc>
                <a:tc>
                  <a:txBody>
                    <a:bodyPr/>
                    <a:lstStyle/>
                    <a:p>
                      <a:r>
                        <a:rPr lang="en-US" sz="1400" dirty="0" smtClean="0">
                          <a:latin typeface="Avenir Book"/>
                        </a:rPr>
                        <a:t>Framework based on </a:t>
                      </a:r>
                      <a:r>
                        <a:rPr lang="en-US" sz="1400" dirty="0" err="1" smtClean="0">
                          <a:latin typeface="Avenir Book"/>
                        </a:rPr>
                        <a:t>PaddlePaddle</a:t>
                      </a:r>
                      <a:r>
                        <a:rPr lang="en-US" sz="1400" baseline="0" dirty="0" smtClean="0">
                          <a:latin typeface="Avenir Book"/>
                        </a:rPr>
                        <a:t> from </a:t>
                      </a:r>
                      <a:r>
                        <a:rPr lang="en-US" sz="1400" dirty="0" smtClean="0">
                          <a:latin typeface="Avenir Book"/>
                        </a:rPr>
                        <a:t>BAIDU Research.</a:t>
                      </a:r>
                    </a:p>
                  </a:txBody>
                  <a:tcPr/>
                </a:tc>
              </a:tr>
              <a:tr h="489685">
                <a:tc>
                  <a:txBody>
                    <a:bodyPr/>
                    <a:lstStyle/>
                    <a:p>
                      <a:endParaRPr lang="en-US" sz="1400" dirty="0">
                        <a:latin typeface="Avenir Book"/>
                      </a:endParaRPr>
                    </a:p>
                  </a:txBody>
                  <a:tcPr>
                    <a:noFill/>
                  </a:tcPr>
                </a:tc>
                <a:tc>
                  <a:txBody>
                    <a:bodyPr/>
                    <a:lstStyle/>
                    <a:p>
                      <a:r>
                        <a:rPr lang="en-US" sz="1400" dirty="0" smtClean="0">
                          <a:latin typeface="Avenir Book"/>
                        </a:rPr>
                        <a:t>Clara Training Framework developed by NVIDIA Research with a focus on the medical domain.</a:t>
                      </a:r>
                      <a:endParaRPr lang="en-US" sz="1400" dirty="0">
                        <a:latin typeface="Avenir Book"/>
                      </a:endParaRPr>
                    </a:p>
                  </a:txBody>
                  <a:tcPr/>
                </a:tc>
              </a:tr>
              <a:tr h="489685">
                <a:tc>
                  <a:txBody>
                    <a:bodyPr/>
                    <a:lstStyle/>
                    <a:p>
                      <a:endParaRPr lang="en-US" sz="1400" dirty="0">
                        <a:latin typeface="Avenir Book"/>
                      </a:endParaRPr>
                    </a:p>
                  </a:txBody>
                  <a:tcPr>
                    <a:noFill/>
                  </a:tcPr>
                </a:tc>
                <a:tc>
                  <a:txBody>
                    <a:bodyPr/>
                    <a:lstStyle/>
                    <a:p>
                      <a:r>
                        <a:rPr lang="en-US" sz="1400" dirty="0" smtClean="0">
                          <a:latin typeface="Avenir Book"/>
                        </a:rPr>
                        <a:t>Framework targeted to bring Federated Learning into the real world and account for compute heterogeneity,</a:t>
                      </a:r>
                      <a:r>
                        <a:rPr lang="en-US" sz="1400" baseline="0" dirty="0" smtClean="0">
                          <a:latin typeface="Avenir Book"/>
                        </a:rPr>
                        <a:t> </a:t>
                      </a:r>
                      <a:r>
                        <a:rPr lang="en-US" sz="1400" dirty="0" smtClean="0">
                          <a:latin typeface="Avenir Book"/>
                        </a:rPr>
                        <a:t>memory constraints, and scaling aspects.</a:t>
                      </a:r>
                      <a:endParaRPr lang="en-US" sz="1400" dirty="0">
                        <a:latin typeface="Avenir Book"/>
                      </a:endParaRPr>
                    </a:p>
                  </a:txBody>
                  <a:tcPr/>
                </a:tc>
              </a:tr>
              <a:tr h="489685">
                <a:tc>
                  <a:txBody>
                    <a:bodyPr/>
                    <a:lstStyle/>
                    <a:p>
                      <a:endParaRPr lang="en-US" sz="1400" dirty="0" smtClean="0"/>
                    </a:p>
                    <a:p>
                      <a:endParaRPr lang="en-US" sz="1400" dirty="0" smtClean="0"/>
                    </a:p>
                  </a:txBody>
                  <a:tcP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Avenir Book"/>
                        </a:rPr>
                        <a:t>A valuable tool for benchmarking and experiments for Federated Learning.</a:t>
                      </a:r>
                    </a:p>
                  </a:txBody>
                  <a:tcPr/>
                </a:tc>
              </a:tr>
              <a:tr h="1242591">
                <a:tc>
                  <a:txBody>
                    <a:bodyPr/>
                    <a:lstStyle/>
                    <a:p>
                      <a:endParaRPr lang="en-US" sz="1400" dirty="0">
                        <a:latin typeface="Avenir Book"/>
                      </a:endParaRPr>
                    </a:p>
                  </a:txBody>
                  <a:tcPr>
                    <a:noFill/>
                  </a:tcPr>
                </a:tc>
                <a:tc>
                  <a:txBody>
                    <a:bodyPr/>
                    <a:lstStyle/>
                    <a:p>
                      <a:r>
                        <a:rPr lang="en-US" sz="1400" dirty="0" err="1" smtClean="0">
                          <a:latin typeface="Avenir Book"/>
                        </a:rPr>
                        <a:t>PySyft</a:t>
                      </a:r>
                      <a:r>
                        <a:rPr lang="en-US" sz="1400" dirty="0" smtClean="0">
                          <a:latin typeface="Avenir Book"/>
                        </a:rPr>
                        <a:t> extends </a:t>
                      </a:r>
                      <a:r>
                        <a:rPr lang="en-US" sz="1400" dirty="0" err="1" smtClean="0">
                          <a:latin typeface="Avenir Book"/>
                        </a:rPr>
                        <a:t>PyTorch</a:t>
                      </a:r>
                      <a:r>
                        <a:rPr lang="en-US" sz="1400" dirty="0" smtClean="0">
                          <a:latin typeface="Avenir Book"/>
                        </a:rPr>
                        <a:t> for private Deep Learning via providing mechanisms based on last advancements in Differential Privacy, Multi-Party Computation, </a:t>
                      </a:r>
                      <a:r>
                        <a:rPr lang="en-US" sz="1400" dirty="0" err="1" smtClean="0">
                          <a:latin typeface="Avenir Book"/>
                        </a:rPr>
                        <a:t>Homomorphic</a:t>
                      </a:r>
                      <a:r>
                        <a:rPr lang="en-US" sz="1400" dirty="0" smtClean="0">
                          <a:latin typeface="Avenir Book"/>
                        </a:rPr>
                        <a:t> Encryption (HE).</a:t>
                      </a:r>
                      <a:endParaRPr lang="en-US" sz="1400" dirty="0">
                        <a:latin typeface="Avenir Book"/>
                      </a:endParaRPr>
                    </a:p>
                  </a:txBody>
                  <a:tcPr/>
                </a:tc>
              </a:tr>
            </a:tbl>
          </a:graphicData>
        </a:graphic>
      </p:graphicFrame>
      <p:pic>
        <p:nvPicPr>
          <p:cNvPr id="3074" name="Picture 2" descr="C:\Users\burla\Downloads\Рисунок1-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60" y="838107"/>
            <a:ext cx="1347788" cy="2857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urla\Downloads\Рисунок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66" y="1186760"/>
            <a:ext cx="1298575" cy="5000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burla\Downloads\Рисунок4-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54" y="3540207"/>
            <a:ext cx="538396" cy="7953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burla\Downloads\Рисунок5-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94" y="2825850"/>
            <a:ext cx="1547813" cy="43021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burla\Downloads\Рисунок6-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584" y="2298610"/>
            <a:ext cx="1328737" cy="401638"/>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C:\Users\burla\Downloads\pixlr-bg-resul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640" y="1868146"/>
            <a:ext cx="1616629" cy="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12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0" y="-8691"/>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7</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2931169" y="926702"/>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2931169" y="3927498"/>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Debugging</a:t>
            </a:r>
          </a:p>
        </p:txBody>
      </p:sp>
      <p:sp>
        <p:nvSpPr>
          <p:cNvPr id="8" name="Прямоугольник 7"/>
          <p:cNvSpPr/>
          <p:nvPr/>
        </p:nvSpPr>
        <p:spPr>
          <a:xfrm>
            <a:off x="2940870" y="2892520"/>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947772" y="1857140"/>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Tree>
    <p:extLst>
      <p:ext uri="{BB962C8B-B14F-4D97-AF65-F5344CB8AC3E}">
        <p14:creationId xmlns:p14="http://schemas.microsoft.com/office/powerpoint/2010/main" val="3184025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0" y="0"/>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8</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10" name="Скругленный прямоугольник 9"/>
          <p:cNvSpPr/>
          <p:nvPr/>
        </p:nvSpPr>
        <p:spPr>
          <a:xfrm>
            <a:off x="3691467" y="964948"/>
            <a:ext cx="5211233" cy="3429256"/>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venir Book"/>
              </a:rPr>
              <a:t>We aim our tool to be as simple as </a:t>
            </a:r>
            <a:r>
              <a:rPr lang="en-US" dirty="0" smtClean="0">
                <a:solidFill>
                  <a:schemeClr val="tx1"/>
                </a:solidFill>
                <a:latin typeface="Avenir Book"/>
              </a:rPr>
              <a:t>possible.</a:t>
            </a:r>
          </a:p>
          <a:p>
            <a:endParaRPr lang="en-US" dirty="0">
              <a:solidFill>
                <a:schemeClr val="tx1"/>
              </a:solidFill>
              <a:latin typeface="Avenir Book"/>
            </a:endParaRPr>
          </a:p>
          <a:p>
            <a:pPr marL="342900" indent="-342900">
              <a:buAutoNum type="arabicPeriod"/>
            </a:pPr>
            <a:r>
              <a:rPr lang="en-US" sz="1600" dirty="0" smtClean="0">
                <a:solidFill>
                  <a:schemeClr val="tx1"/>
                </a:solidFill>
                <a:latin typeface="Avenir Book"/>
              </a:rPr>
              <a:t>GUI </a:t>
            </a:r>
            <a:r>
              <a:rPr lang="en-US" sz="1600" dirty="0">
                <a:solidFill>
                  <a:schemeClr val="tx1"/>
                </a:solidFill>
                <a:latin typeface="Avenir Book"/>
              </a:rPr>
              <a:t>interface to </a:t>
            </a:r>
            <a:r>
              <a:rPr lang="en-US" sz="1600" dirty="0" smtClean="0">
                <a:solidFill>
                  <a:schemeClr val="tx1"/>
                </a:solidFill>
                <a:latin typeface="Avenir Book"/>
              </a:rPr>
              <a:t>launch experiments</a:t>
            </a:r>
            <a:endParaRPr lang="ru-RU" sz="1600" dirty="0">
              <a:solidFill>
                <a:schemeClr val="tx1"/>
              </a:solidFill>
              <a:latin typeface="Avenir Book"/>
            </a:endParaRPr>
          </a:p>
          <a:p>
            <a:pPr marL="342900" indent="-342900">
              <a:buAutoNum type="arabicPeriod"/>
            </a:pPr>
            <a:endParaRPr lang="en-US"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Communication </a:t>
            </a:r>
            <a:r>
              <a:rPr lang="en-US" sz="1600" dirty="0">
                <a:solidFill>
                  <a:schemeClr val="tx1"/>
                </a:solidFill>
                <a:latin typeface="Avenir Book"/>
              </a:rPr>
              <a:t>with standard TCP/IP </a:t>
            </a:r>
            <a:r>
              <a:rPr lang="en-US" sz="1600" dirty="0" smtClean="0">
                <a:solidFill>
                  <a:schemeClr val="tx1"/>
                </a:solidFill>
                <a:latin typeface="Avenir Book"/>
              </a:rPr>
              <a:t>transport</a:t>
            </a:r>
          </a:p>
          <a:p>
            <a:pPr marL="342900" indent="-342900">
              <a:buAutoNum type="arabicPeriod"/>
            </a:pPr>
            <a:endParaRPr lang="ru-RU"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Serialization </a:t>
            </a:r>
            <a:r>
              <a:rPr lang="en-US" sz="1600" dirty="0">
                <a:solidFill>
                  <a:schemeClr val="tx1"/>
                </a:solidFill>
                <a:latin typeface="Avenir Book"/>
              </a:rPr>
              <a:t>results of </a:t>
            </a:r>
            <a:r>
              <a:rPr lang="en-US" sz="1600" dirty="0" smtClean="0">
                <a:solidFill>
                  <a:schemeClr val="tx1"/>
                </a:solidFill>
                <a:latin typeface="Avenir Book"/>
              </a:rPr>
              <a:t>experiments</a:t>
            </a:r>
          </a:p>
          <a:p>
            <a:pPr marL="342900" indent="-342900">
              <a:buAutoNum type="arabicPeriod"/>
            </a:pPr>
            <a:endParaRPr lang="ru-RU" sz="1600" dirty="0" smtClean="0">
              <a:solidFill>
                <a:schemeClr val="tx1"/>
              </a:solidFill>
              <a:latin typeface="Avenir Book"/>
            </a:endParaRPr>
          </a:p>
          <a:p>
            <a:pPr marL="342900" indent="-342900">
              <a:buAutoNum type="arabicPeriod"/>
            </a:pPr>
            <a:r>
              <a:rPr lang="en-US" sz="1600" dirty="0" smtClean="0">
                <a:solidFill>
                  <a:schemeClr val="tx1"/>
                </a:solidFill>
                <a:latin typeface="Avenir Book"/>
              </a:rPr>
              <a:t>Creating </a:t>
            </a:r>
            <a:r>
              <a:rPr lang="en-US" sz="1600" dirty="0">
                <a:solidFill>
                  <a:schemeClr val="tx1"/>
                </a:solidFill>
                <a:latin typeface="Avenir Book"/>
              </a:rPr>
              <a:t>customizable high-quality </a:t>
            </a:r>
            <a:r>
              <a:rPr lang="en-US" sz="1600" dirty="0" smtClean="0">
                <a:solidFill>
                  <a:schemeClr val="tx1"/>
                </a:solidFill>
                <a:latin typeface="Avenir Book"/>
              </a:rPr>
              <a:t>plots</a:t>
            </a:r>
            <a:endParaRPr lang="ru-RU" sz="1600" dirty="0" smtClean="0">
              <a:solidFill>
                <a:schemeClr val="tx1"/>
              </a:solidFill>
              <a:latin typeface="Avenir Book"/>
            </a:endParaRPr>
          </a:p>
        </p:txBody>
      </p:sp>
      <p:cxnSp>
        <p:nvCxnSpPr>
          <p:cNvPr id="11" name="Прямая со стрелкой 10"/>
          <p:cNvCxnSpPr>
            <a:stCxn id="10" idx="1"/>
            <a:endCxn id="3" idx="3"/>
          </p:cNvCxnSpPr>
          <p:nvPr/>
        </p:nvCxnSpPr>
        <p:spPr>
          <a:xfrm flipH="1" flipV="1">
            <a:off x="3466672" y="1184298"/>
            <a:ext cx="224795" cy="1495278"/>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pic>
        <p:nvPicPr>
          <p:cNvPr id="4099" name="Picture 3" descr="C:\Users\burla\Downloads\icon-for-easy-12-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137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6B0E979-D600-A745-8364-7F2F6965E043}"/>
              </a:ext>
            </a:extLst>
          </p:cNvPr>
          <p:cNvSpPr>
            <a:spLocks noGrp="1"/>
          </p:cNvSpPr>
          <p:nvPr>
            <p:ph type="title"/>
          </p:nvPr>
        </p:nvSpPr>
        <p:spPr>
          <a:xfrm>
            <a:off x="154099" y="-45846"/>
            <a:ext cx="8944054" cy="732223"/>
          </a:xfrm>
        </p:spPr>
        <p:txBody>
          <a:bodyPr>
            <a:normAutofit/>
          </a:bodyPr>
          <a:lstStyle/>
          <a:p>
            <a:pPr algn="ctr"/>
            <a:r>
              <a:rPr lang="en-US" dirty="0" smtClean="0"/>
              <a:t>Our goals</a:t>
            </a:r>
            <a:endParaRPr lang="en-US" dirty="0"/>
          </a:p>
        </p:txBody>
      </p:sp>
      <p:sp>
        <p:nvSpPr>
          <p:cNvPr id="31" name="TextBox 30"/>
          <p:cNvSpPr txBox="1"/>
          <p:nvPr/>
        </p:nvSpPr>
        <p:spPr>
          <a:xfrm>
            <a:off x="-71640" y="-66960"/>
            <a:ext cx="3425400" cy="427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fld id="{52C4372F-0BA4-47D6-8912-1A3AB4AD2B39}" type="slidenum">
              <a:t>9</a:t>
            </a:fld>
            <a:endParaRPr lang="ru-RU" sz="1800" b="0" i="0" u="none" strike="noStrike" kern="1200" cap="none">
              <a:ln>
                <a:noFill/>
              </a:ln>
              <a:latin typeface="Liberation Sans" pitchFamily="18"/>
              <a:ea typeface="Microsoft YaHei" pitchFamily="2"/>
              <a:cs typeface="Arial" pitchFamily="2"/>
            </a:endParaRPr>
          </a:p>
        </p:txBody>
      </p:sp>
      <p:sp>
        <p:nvSpPr>
          <p:cNvPr id="3" name="Прямоугольник 2"/>
          <p:cNvSpPr/>
          <p:nvPr/>
        </p:nvSpPr>
        <p:spPr>
          <a:xfrm>
            <a:off x="196437" y="956336"/>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Low Entry </a:t>
            </a:r>
            <a:r>
              <a:rPr lang="en-US" dirty="0" smtClean="0">
                <a:solidFill>
                  <a:schemeClr val="tx1"/>
                </a:solidFill>
                <a:latin typeface="Avenir Book"/>
              </a:rPr>
              <a:t>Bar/Simplicity</a:t>
            </a:r>
            <a:endParaRPr lang="en-US" dirty="0">
              <a:solidFill>
                <a:schemeClr val="tx1"/>
              </a:solidFill>
              <a:latin typeface="Avenir Book"/>
            </a:endParaRPr>
          </a:p>
        </p:txBody>
      </p:sp>
      <p:sp>
        <p:nvSpPr>
          <p:cNvPr id="7" name="Прямоугольник 6"/>
          <p:cNvSpPr/>
          <p:nvPr/>
        </p:nvSpPr>
        <p:spPr>
          <a:xfrm>
            <a:off x="196437" y="3957132"/>
            <a:ext cx="3279936"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Easy </a:t>
            </a:r>
            <a:r>
              <a:rPr lang="en-US" dirty="0" smtClean="0">
                <a:solidFill>
                  <a:schemeClr val="tx1"/>
                </a:solidFill>
                <a:latin typeface="Avenir Book"/>
              </a:rPr>
              <a:t>Debugging</a:t>
            </a:r>
            <a:endParaRPr lang="en-US" dirty="0">
              <a:solidFill>
                <a:schemeClr val="tx1"/>
              </a:solidFill>
              <a:latin typeface="Avenir Book"/>
            </a:endParaRPr>
          </a:p>
        </p:txBody>
      </p:sp>
      <p:sp>
        <p:nvSpPr>
          <p:cNvPr id="8" name="Прямоугольник 7"/>
          <p:cNvSpPr/>
          <p:nvPr/>
        </p:nvSpPr>
        <p:spPr>
          <a:xfrm>
            <a:off x="206138" y="2922154"/>
            <a:ext cx="3270235"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latin typeface="Avenir Book"/>
              </a:rPr>
              <a:t>Hardware </a:t>
            </a:r>
            <a:r>
              <a:rPr lang="en-US" dirty="0" smtClean="0">
                <a:solidFill>
                  <a:schemeClr val="tx1"/>
                </a:solidFill>
                <a:latin typeface="Avenir Book"/>
              </a:rPr>
              <a:t>Utilization</a:t>
            </a:r>
            <a:endParaRPr lang="en-US" dirty="0">
              <a:solidFill>
                <a:schemeClr val="tx1"/>
              </a:solidFill>
              <a:latin typeface="Avenir Book"/>
            </a:endParaRPr>
          </a:p>
        </p:txBody>
      </p:sp>
      <p:sp>
        <p:nvSpPr>
          <p:cNvPr id="9" name="Прямоугольник 8"/>
          <p:cNvSpPr/>
          <p:nvPr/>
        </p:nvSpPr>
        <p:spPr>
          <a:xfrm>
            <a:off x="213040" y="1886774"/>
            <a:ext cx="3270234" cy="455923"/>
          </a:xfrm>
          <a:prstGeom prst="rect">
            <a:avLst/>
          </a:prstGeom>
          <a:solidFill>
            <a:srgbClr val="F4A582"/>
          </a:solidFill>
          <a:ln>
            <a:solidFill>
              <a:srgbClr val="BBBBBB"/>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solidFill>
                  <a:schemeClr val="tx1"/>
                </a:solidFill>
                <a:latin typeface="Avenir Book"/>
              </a:rPr>
              <a:t>Extensibility</a:t>
            </a:r>
            <a:endParaRPr lang="en-US" dirty="0">
              <a:solidFill>
                <a:schemeClr val="tx1"/>
              </a:solidFill>
              <a:latin typeface="Avenir Book"/>
            </a:endParaRPr>
          </a:p>
        </p:txBody>
      </p:sp>
      <p:sp>
        <p:nvSpPr>
          <p:cNvPr id="23" name="Скругленный прямоугольник 22"/>
          <p:cNvSpPr/>
          <p:nvPr/>
        </p:nvSpPr>
        <p:spPr>
          <a:xfrm>
            <a:off x="3661980" y="977651"/>
            <a:ext cx="5299758" cy="487090"/>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dirty="0" smtClean="0">
              <a:solidFill>
                <a:srgbClr val="BBBBBB"/>
              </a:solidFill>
              <a:latin typeface="Avenir Book"/>
            </a:endParaRPr>
          </a:p>
          <a:p>
            <a:r>
              <a:rPr lang="en-US" dirty="0" smtClean="0">
                <a:solidFill>
                  <a:srgbClr val="BBBBBB"/>
                </a:solidFill>
                <a:latin typeface="Avenir Book"/>
              </a:rPr>
              <a:t>We </a:t>
            </a:r>
            <a:r>
              <a:rPr lang="en-US" dirty="0">
                <a:solidFill>
                  <a:srgbClr val="BBBBBB"/>
                </a:solidFill>
                <a:latin typeface="Avenir Book"/>
              </a:rPr>
              <a:t>aim our tool to be as </a:t>
            </a:r>
            <a:r>
              <a:rPr lang="en-US" dirty="0" smtClean="0">
                <a:solidFill>
                  <a:srgbClr val="BBBBBB"/>
                </a:solidFill>
                <a:latin typeface="Avenir Book"/>
              </a:rPr>
              <a:t>simple </a:t>
            </a:r>
            <a:r>
              <a:rPr lang="en-US" dirty="0">
                <a:solidFill>
                  <a:srgbClr val="BBBBBB"/>
                </a:solidFill>
                <a:latin typeface="Avenir Book"/>
              </a:rPr>
              <a:t>as </a:t>
            </a:r>
            <a:r>
              <a:rPr lang="en-US" dirty="0" smtClean="0">
                <a:solidFill>
                  <a:srgbClr val="BBBBBB"/>
                </a:solidFill>
                <a:latin typeface="Avenir Book"/>
              </a:rPr>
              <a:t>possible</a:t>
            </a:r>
          </a:p>
          <a:p>
            <a:pPr marL="285750" indent="-285750">
              <a:buFont typeface="Arial" pitchFamily="34" charset="0"/>
              <a:buChar char="•"/>
            </a:pPr>
            <a:endParaRPr lang="en-US" dirty="0">
              <a:solidFill>
                <a:srgbClr val="BBBBBB"/>
              </a:solidFill>
              <a:latin typeface="Avenir Book"/>
            </a:endParaRPr>
          </a:p>
        </p:txBody>
      </p:sp>
      <p:sp>
        <p:nvSpPr>
          <p:cNvPr id="14" name="Скругленный прямоугольник 13"/>
          <p:cNvSpPr/>
          <p:nvPr/>
        </p:nvSpPr>
        <p:spPr>
          <a:xfrm>
            <a:off x="3685478" y="1581664"/>
            <a:ext cx="5276260" cy="2831391"/>
          </a:xfrm>
          <a:prstGeom prst="roundRect">
            <a:avLst/>
          </a:prstGeom>
          <a:solidFill>
            <a:srgbClr val="FDDBC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400" dirty="0">
                <a:solidFill>
                  <a:schemeClr val="tx1"/>
                </a:solidFill>
                <a:latin typeface="Avenir Book"/>
              </a:rPr>
              <a:t>Universal abstraction for </a:t>
            </a:r>
            <a:r>
              <a:rPr lang="en-US" sz="1400" dirty="0" smtClean="0">
                <a:solidFill>
                  <a:schemeClr val="tx1"/>
                </a:solidFill>
                <a:latin typeface="Avenir Book"/>
              </a:rPr>
              <a:t>optimization </a:t>
            </a:r>
            <a:r>
              <a:rPr lang="en-US" sz="1400" dirty="0">
                <a:solidFill>
                  <a:schemeClr val="tx1"/>
                </a:solidFill>
                <a:latin typeface="Avenir Book"/>
              </a:rPr>
              <a:t>algorithms in </a:t>
            </a:r>
            <a:r>
              <a:rPr lang="en-US" sz="1400" dirty="0" smtClean="0">
                <a:solidFill>
                  <a:schemeClr val="tx1"/>
                </a:solidFill>
                <a:latin typeface="Avenir Book"/>
              </a:rPr>
              <a:t>FL</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smtClean="0">
                <a:solidFill>
                  <a:schemeClr val="tx1"/>
                </a:solidFill>
                <a:latin typeface="Avenir Book"/>
              </a:rPr>
              <a:t>Easy </a:t>
            </a:r>
            <a:r>
              <a:rPr lang="en-US" sz="1400" dirty="0">
                <a:solidFill>
                  <a:schemeClr val="tx1"/>
                </a:solidFill>
                <a:latin typeface="Avenir Book"/>
              </a:rPr>
              <a:t>way to bring </a:t>
            </a:r>
            <a:r>
              <a:rPr lang="en-US" sz="1400" dirty="0" smtClean="0">
                <a:solidFill>
                  <a:schemeClr val="tx1"/>
                </a:solidFill>
                <a:latin typeface="Avenir Book"/>
              </a:rPr>
              <a:t>own </a:t>
            </a:r>
            <a:r>
              <a:rPr lang="en-US" sz="1400" dirty="0">
                <a:solidFill>
                  <a:schemeClr val="tx1"/>
                </a:solidFill>
                <a:latin typeface="Avenir Book"/>
              </a:rPr>
              <a:t>opt. algorithms, datasets, </a:t>
            </a:r>
            <a:r>
              <a:rPr lang="en-US" sz="1400" dirty="0" smtClean="0">
                <a:solidFill>
                  <a:schemeClr val="tx1"/>
                </a:solidFill>
                <a:latin typeface="Avenir Book"/>
              </a:rPr>
              <a:t>etc.</a:t>
            </a:r>
          </a:p>
          <a:p>
            <a:pPr marL="342900" indent="-342900">
              <a:buAutoNum type="arabicPeriod"/>
            </a:pPr>
            <a:endParaRPr lang="en-US" sz="1400" dirty="0" smtClean="0">
              <a:solidFill>
                <a:schemeClr val="tx1"/>
              </a:solidFill>
              <a:latin typeface="Avenir Book"/>
            </a:endParaRPr>
          </a:p>
          <a:p>
            <a:pPr marL="342900" indent="-342900">
              <a:buAutoNum type="arabicPeriod"/>
            </a:pPr>
            <a:r>
              <a:rPr lang="en-US" sz="1400" dirty="0">
                <a:solidFill>
                  <a:schemeClr val="tx1"/>
                </a:solidFill>
                <a:latin typeface="Avenir Book"/>
              </a:rPr>
              <a:t>Flexibility to experiment with existing and novel approaches to advance the </a:t>
            </a:r>
            <a:r>
              <a:rPr lang="en-US" sz="1400" dirty="0" smtClean="0">
                <a:solidFill>
                  <a:schemeClr val="tx1"/>
                </a:solidFill>
                <a:latin typeface="Avenir Book"/>
              </a:rPr>
              <a:t>state-of-the-art</a:t>
            </a:r>
          </a:p>
        </p:txBody>
      </p:sp>
      <p:pic>
        <p:nvPicPr>
          <p:cNvPr id="5122" name="Picture 2" descr="C:\Users\burla\Downloads\1-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641" y="1887497"/>
            <a:ext cx="510828" cy="4609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burla\Downloads\icon-for-easy-12-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9815" y="955945"/>
            <a:ext cx="425815" cy="4258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Прямая со стрелкой 16"/>
          <p:cNvCxnSpPr/>
          <p:nvPr/>
        </p:nvCxnSpPr>
        <p:spPr>
          <a:xfrm flipH="1">
            <a:off x="3456042" y="1184298"/>
            <a:ext cx="209142" cy="0"/>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a:stCxn id="14" idx="1"/>
            <a:endCxn id="9" idx="3"/>
          </p:cNvCxnSpPr>
          <p:nvPr/>
        </p:nvCxnSpPr>
        <p:spPr>
          <a:xfrm flipH="1" flipV="1">
            <a:off x="3483274" y="2114736"/>
            <a:ext cx="202204" cy="882624"/>
          </a:xfrm>
          <a:prstGeom prst="straightConnector1">
            <a:avLst/>
          </a:prstGeom>
          <a:ln w="25400">
            <a:solidFill>
              <a:schemeClr val="tx1"/>
            </a:solidFill>
            <a:headEnd w="sm" len="sm"/>
            <a:tailEnd type="stealth" w="lg" len="lg"/>
          </a:ln>
        </p:spPr>
        <p:style>
          <a:lnRef idx="1">
            <a:schemeClr val="accent1"/>
          </a:lnRef>
          <a:fillRef idx="0">
            <a:schemeClr val="accent1"/>
          </a:fillRef>
          <a:effectRef idx="0">
            <a:schemeClr val="accent1"/>
          </a:effectRef>
          <a:fontRef idx="minor">
            <a:schemeClr val="tx1"/>
          </a:fontRef>
        </p:style>
      </p:cxnSp>
      <p:sp>
        <p:nvSpPr>
          <p:cNvPr id="2" name="Прямоугольник 1"/>
          <p:cNvSpPr/>
          <p:nvPr/>
        </p:nvSpPr>
        <p:spPr>
          <a:xfrm>
            <a:off x="3738837" y="1748628"/>
            <a:ext cx="4335482" cy="369332"/>
          </a:xfrm>
          <a:prstGeom prst="rect">
            <a:avLst/>
          </a:prstGeom>
        </p:spPr>
        <p:txBody>
          <a:bodyPr wrap="none">
            <a:spAutoFit/>
          </a:bodyPr>
          <a:lstStyle/>
          <a:p>
            <a:r>
              <a:rPr lang="en-US" dirty="0">
                <a:latin typeface="Avenir Book"/>
              </a:rPr>
              <a:t>We aim to provide universal abstractions</a:t>
            </a:r>
          </a:p>
        </p:txBody>
      </p:sp>
    </p:spTree>
    <p:extLst>
      <p:ext uri="{BB962C8B-B14F-4D97-AF65-F5344CB8AC3E}">
        <p14:creationId xmlns:p14="http://schemas.microsoft.com/office/powerpoint/2010/main" val="33134803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333333"/>
      </a:dk1>
      <a:lt1>
        <a:sysClr val="window" lastClr="FFFFFF"/>
      </a:lt1>
      <a:dk2>
        <a:srgbClr val="666666"/>
      </a:dk2>
      <a:lt2>
        <a:srgbClr val="CCCCCC"/>
      </a:lt2>
      <a:accent1>
        <a:srgbClr val="99CCFF"/>
      </a:accent1>
      <a:accent2>
        <a:srgbClr val="003399"/>
      </a:accent2>
      <a:accent3>
        <a:srgbClr val="99CC33"/>
      </a:accent3>
      <a:accent4>
        <a:srgbClr val="9966CC"/>
      </a:accent4>
      <a:accent5>
        <a:srgbClr val="FF6600"/>
      </a:accent5>
      <a:accent6>
        <a:srgbClr val="FFCC00"/>
      </a:accent6>
      <a:hlink>
        <a:srgbClr val="33CCCC"/>
      </a:hlink>
      <a:folHlink>
        <a:srgbClr val="00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sz="3600" dirty="0" smtClean="0">
            <a:solidFill>
              <a:srgbClr val="FFFFFF"/>
            </a:solidFill>
            <a:latin typeface="Avenir Black"/>
            <a:cs typeface="Avenir Black"/>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13382</TotalTime>
  <Words>3710</Words>
  <Application>Microsoft Office PowerPoint</Application>
  <PresentationFormat>Экран (16:9)</PresentationFormat>
  <Paragraphs>583</Paragraphs>
  <Slides>43</Slides>
  <Notes>27</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43</vt:i4>
      </vt:variant>
    </vt:vector>
  </HeadingPairs>
  <TitlesOfParts>
    <vt:vector size="55" baseType="lpstr">
      <vt:lpstr>Arial</vt:lpstr>
      <vt:lpstr>Leelawadee UI</vt:lpstr>
      <vt:lpstr>Cambria Math</vt:lpstr>
      <vt:lpstr>Times New Roman</vt:lpstr>
      <vt:lpstr>Avenir Black</vt:lpstr>
      <vt:lpstr>Microsoft YaHei</vt:lpstr>
      <vt:lpstr>DejaVu Sans</vt:lpstr>
      <vt:lpstr>Liberation Sans</vt:lpstr>
      <vt:lpstr>Avenir Book</vt:lpstr>
      <vt:lpstr>Calibri</vt:lpstr>
      <vt:lpstr>Rockwell Condensed</vt:lpstr>
      <vt:lpstr>Office Theme</vt:lpstr>
      <vt:lpstr>FL_PyTorch Optimization Research Simulator  for Federated Learning   Konstantin Burlachenko      </vt:lpstr>
      <vt:lpstr>Презентация PowerPoint</vt:lpstr>
      <vt:lpstr>Federated Learning</vt:lpstr>
      <vt:lpstr>Federated Learning: Classical Objective</vt:lpstr>
      <vt:lpstr>Why do we need an optimization research simulator?</vt:lpstr>
      <vt:lpstr>Open-source Federated Learning Frameworks</vt:lpstr>
      <vt:lpstr>Our goals</vt:lpstr>
      <vt:lpstr>Our goals</vt:lpstr>
      <vt:lpstr>Our goals</vt:lpstr>
      <vt:lpstr>Our goals</vt:lpstr>
      <vt:lpstr>Our goals</vt:lpstr>
      <vt:lpstr>Federated Learning Objective</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Generalized Federated Averaging</vt:lpstr>
      <vt:lpstr>FL Optimization Research Simulator: UI</vt:lpstr>
      <vt:lpstr>FL Optimization Research Simulator: UI</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FL Optimization Research Simulator</vt:lpstr>
      <vt:lpstr>Experiment example</vt:lpstr>
      <vt:lpstr>More Information</vt:lpstr>
      <vt:lpstr>Презентация PowerPoint</vt:lpstr>
      <vt:lpstr>Презентация PowerPoint</vt:lpstr>
      <vt:lpstr>Speeds of some buses</vt:lpstr>
      <vt:lpstr>NVIDIA GPU Software Compute Ecosystem</vt:lpstr>
      <vt:lpstr>Презентация PowerPoint</vt:lpstr>
      <vt:lpstr>Презентация PowerPoint</vt:lpstr>
      <vt:lpstr>Презентация PowerPoint</vt:lpstr>
      <vt:lpstr>Презентация PowerPoint</vt:lpstr>
    </vt:vector>
  </TitlesOfParts>
  <Company>King Abdullah University of Science and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 Charissa</dc:creator>
  <cp:lastModifiedBy>Konstantin Burlachenko</cp:lastModifiedBy>
  <cp:revision>672</cp:revision>
  <cp:lastPrinted>2018-08-27T14:20:55Z</cp:lastPrinted>
  <dcterms:created xsi:type="dcterms:W3CDTF">2015-08-23T15:02:02Z</dcterms:created>
  <dcterms:modified xsi:type="dcterms:W3CDTF">2022-07-18T14:48:32Z</dcterms:modified>
</cp:coreProperties>
</file>